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8"/>
  </p:notesMasterIdLst>
  <p:handoutMasterIdLst>
    <p:handoutMasterId r:id="rId39"/>
  </p:handoutMasterIdLst>
  <p:sldIdLst>
    <p:sldId id="1568" r:id="rId5"/>
    <p:sldId id="1567" r:id="rId6"/>
    <p:sldId id="1412" r:id="rId7"/>
    <p:sldId id="1394" r:id="rId8"/>
    <p:sldId id="1396" r:id="rId9"/>
    <p:sldId id="1604" r:id="rId10"/>
    <p:sldId id="1397" r:id="rId11"/>
    <p:sldId id="1432" r:id="rId12"/>
    <p:sldId id="1399" r:id="rId13"/>
    <p:sldId id="1439" r:id="rId14"/>
    <p:sldId id="1539" r:id="rId15"/>
    <p:sldId id="1538" r:id="rId16"/>
    <p:sldId id="1542" r:id="rId17"/>
    <p:sldId id="1440" r:id="rId18"/>
    <p:sldId id="1441" r:id="rId19"/>
    <p:sldId id="1444" r:id="rId20"/>
    <p:sldId id="1445" r:id="rId21"/>
    <p:sldId id="1446" r:id="rId22"/>
    <p:sldId id="1537" r:id="rId23"/>
    <p:sldId id="1447" r:id="rId24"/>
    <p:sldId id="1543" r:id="rId25"/>
    <p:sldId id="1547" r:id="rId26"/>
    <p:sldId id="1549" r:id="rId27"/>
    <p:sldId id="1548" r:id="rId28"/>
    <p:sldId id="1533" r:id="rId29"/>
    <p:sldId id="1545" r:id="rId30"/>
    <p:sldId id="1546" r:id="rId31"/>
    <p:sldId id="1544" r:id="rId32"/>
    <p:sldId id="1565" r:id="rId33"/>
    <p:sldId id="1564" r:id="rId34"/>
    <p:sldId id="1566" r:id="rId35"/>
    <p:sldId id="3270" r:id="rId36"/>
    <p:sldId id="1563" r:id="rId37"/>
  </p:sldIdLst>
  <p:sldSz cx="12192000" cy="6858000"/>
  <p:notesSz cx="6834188" cy="9979025"/>
  <p:custDataLst>
    <p:tags r:id="rId4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4DD49D3A-5AED-4357-AF50-D217DBB5F0A3}">
          <p14:sldIdLst>
            <p14:sldId id="1568"/>
            <p14:sldId id="1567"/>
            <p14:sldId id="1412"/>
            <p14:sldId id="1394"/>
            <p14:sldId id="1396"/>
            <p14:sldId id="1604"/>
            <p14:sldId id="1397"/>
            <p14:sldId id="1432"/>
            <p14:sldId id="1399"/>
            <p14:sldId id="1439"/>
            <p14:sldId id="1539"/>
            <p14:sldId id="1538"/>
            <p14:sldId id="1542"/>
            <p14:sldId id="1440"/>
            <p14:sldId id="1441"/>
            <p14:sldId id="1444"/>
            <p14:sldId id="1445"/>
            <p14:sldId id="1446"/>
            <p14:sldId id="1537"/>
            <p14:sldId id="1447"/>
            <p14:sldId id="1543"/>
            <p14:sldId id="1547"/>
            <p14:sldId id="1549"/>
            <p14:sldId id="1548"/>
            <p14:sldId id="1533"/>
            <p14:sldId id="1545"/>
            <p14:sldId id="1546"/>
            <p14:sldId id="1544"/>
            <p14:sldId id="1565"/>
            <p14:sldId id="1564"/>
            <p14:sldId id="1566"/>
            <p14:sldId id="3270"/>
            <p14:sldId id="15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07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pos="325" userDrawn="1">
          <p15:clr>
            <a:srgbClr val="A4A3A4"/>
          </p15:clr>
        </p15:guide>
        <p15:guide id="6" pos="73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96CB"/>
    <a:srgbClr val="117EBF"/>
    <a:srgbClr val="0274FA"/>
    <a:srgbClr val="0374FA"/>
    <a:srgbClr val="0272FA"/>
    <a:srgbClr val="0172FA"/>
    <a:srgbClr val="0275FA"/>
    <a:srgbClr val="0070C0"/>
    <a:srgbClr val="0372FB"/>
    <a:srgbClr val="FDE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94660" autoAdjust="0"/>
  </p:normalViewPr>
  <p:slideViewPr>
    <p:cSldViewPr snapToGrid="0" showGuides="1">
      <p:cViewPr varScale="1">
        <p:scale>
          <a:sx n="91" d="100"/>
          <a:sy n="91" d="100"/>
        </p:scale>
        <p:origin x="82" y="307"/>
      </p:cViewPr>
      <p:guideLst>
        <p:guide orient="horz" pos="2159"/>
        <p:guide pos="3840"/>
        <p:guide orient="horz" pos="507"/>
        <p:guide orient="horz" pos="4020"/>
        <p:guide pos="325"/>
        <p:guide pos="73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678233D-A6E0-47C8-8341-2B348DF727C9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7713"/>
            <a:ext cx="66548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740275"/>
            <a:ext cx="5467350" cy="44910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963"/>
            <a:ext cx="2960688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87C50C3-CB04-4888-96D3-662DE2C73E8F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50C3-CB04-4888-96D3-662DE2C73E8F}" type="slidenum">
              <a:rPr lang="en-US" altLang="zh-CN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170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CDA06-423C-4442-8003-328ECD975F4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30F5C-3BF9-4F40-BA8A-6A2CBFB2925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4F4DC-D3D0-4C09-BC92-0FEC34894D8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B5A8D-98A6-4A77-9A7D-8A633D1A4C5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5FF20-0C69-452E-80AE-280C75CB170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027B0-1448-4444-B4C7-E513B36034A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59C7-174A-4848-9DEF-62F87B7A8C7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8349-9B0C-4662-AB10-B711D9B70B7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8134-0A96-4C3E-947F-5F6B4E1225C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82798-3E37-4601-8CD7-5E0A69B61B7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CE73-611C-40CD-8275-C09FD9A482B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6B95-77DB-4880-AD1A-ECD7BDDA9C4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B82F-48AB-49B1-9AD8-DEC12A20FA0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2F305-7228-40C8-B004-68F416B9EE0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906AF-4E8A-4597-9384-B8D17E50B0C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35D23-7D26-4747-9E68-EFF9ADA27B8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AE3198-AE3E-46BD-98FB-5DCE9ED45D4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FAA0B9-A599-4140-B35F-F32A56BCD97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1173EE-0633-4EFE-8717-D3E00D455BD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5329D4-FF24-4D2B-8A1D-838955EDF4A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A5EC7C-D5F0-4B89-9D78-07BFCED689C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A8CDB06-2B37-48EC-BC21-9F790D798A9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0310-1F5F-4C07-920A-139F32C0CA8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D71239-687A-457B-BCCB-1FDEBD76AFF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9EFCA1-88CA-4832-8807-C23A31BC78A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0B66BE-45DF-4335-A56B-2E3845B5314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1BEF146-D038-415A-8382-29F65150A3B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F8791D4-2281-487A-8965-CD054B942EA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FBC3-98E4-47E5-B8F2-B2FAFD936287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2C382-1033-40DB-88AC-4ED7A8B1852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F368-0B17-41B4-8D36-2F7214C2DEA9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2E986-4C15-4BC6-AF6C-1656F062395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4A59A-B49F-4F37-9461-6AE8B5B09C40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6649-B4AF-48BB-80F7-2C27C1B6688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74115-D31A-4CCF-BCD4-2CE4C4F0ACBC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759C8-593C-4CCA-AC65-48F2251B09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9379-9E70-4D48-B3C1-164AA8A034FD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D0B7-3BAC-494E-9DF1-CC109158357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8D967-D9CB-415A-BEC3-F747CEBAAEA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FD18-7EE7-477E-B590-7976D91CB2E0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41E0-9C6E-4D92-950D-169D5CADD37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9B34E-6A39-4B5F-9C9A-966A71664F2B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FC5C4-A30A-4162-9032-31A183EDE36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4322-0495-42B4-A6CF-7FB64FE7FDBF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C7C6-04BF-4101-A51C-F5195BAEB0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B0AC-00F2-44FF-9E33-D174DD63BEAF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C922-8B7D-450D-B1E1-8F1ABB6B594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E64E-C624-4AAF-AB96-CA55A2803C3D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8574-67E8-488D-A6E1-1834740BD9E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B776A-E4E5-4303-9F20-A5C2CF1F4FA3}" type="datetimeFigureOut">
              <a:rPr lang="zh-CN" altLang="en-US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DF66C-F611-4553-A8F6-4DFB68BD596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1ED54-4FB9-4482-91AA-A01E920938C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7094-B3A0-4781-BA8F-CF9BF4E460B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B249A-CE98-4900-A66A-BBC6BA89303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1598-037E-44BE-B640-CFDC2F86C5E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7166-2505-4692-90D8-55472B13753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247C80B-3453-41F2-85D2-65DE2ADEE957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1031" name="Picture 7" descr="人民医院PPT封面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2E192BA-7AFF-4F8D-932A-318333A22443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13319" name="Picture 7" descr="人民医院PPT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34E60FF-3CC7-4901-B147-1B394BF0FC4C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26631" name="Picture 7" descr="ppt封面中文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B686F3B-126D-4C3E-91DC-6A2BAB2CE3C5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1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1652905"/>
            <a:ext cx="11411585" cy="3571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陕西省结核病防治院</a:t>
            </a:r>
          </a:p>
          <a:p>
            <a:r>
              <a:rPr lang="zh-CN" altLang="en-US" sz="9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陕西省第五人民医院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661035" y="1689735"/>
            <a:ext cx="4591050" cy="40081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结核菌可侵犯全身除头发和指甲外所有器官，但以</a:t>
            </a: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肺结核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为最多见。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4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+mn-lt"/>
                <a:ea typeface="+mn-ea"/>
                <a:cs typeface="+mn-ea"/>
                <a:sym typeface="+mn-lt"/>
              </a:rPr>
              <a:t>经呼吸道传播的慢性传染病，主要通过病人咳嗽，打喷嚏或大声说话时喷出的飞沫传播给</a:t>
            </a:r>
            <a:r>
              <a:rPr kumimoji="1" lang="zh-CN" altLang="en-US" sz="2800" dirty="0">
                <a:latin typeface="+mn-lt"/>
                <a:ea typeface="+mn-ea"/>
                <a:cs typeface="+mn-ea"/>
                <a:sym typeface="+mn-lt"/>
              </a:rPr>
              <a:t>他人。</a:t>
            </a:r>
            <a:endParaRPr kumimoji="1" lang="en-US" altLang="zh-CN" sz="28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1" name="组合 20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8" name="矩形 27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2" name="文本框 21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pic>
        <p:nvPicPr>
          <p:cNvPr id="5427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84670" y="1790700"/>
            <a:ext cx="4491355" cy="3648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0" name="组合 19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1" name="文本框 20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76325" y="12433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结核病的传染源在哪里？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6325" y="2450465"/>
            <a:ext cx="4904105" cy="2871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结核病的传染源主要是痰里带菌的肺结核患者。据调查，1个传染性肺结核患者如果不及时治疗，平均</a:t>
            </a:r>
            <a:r>
              <a:rPr lang="zh-CN" altLang="en-US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1年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将</a:t>
            </a:r>
            <a:r>
              <a:rPr lang="zh-CN" altLang="en-US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传染10-15个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健康人，在人口密集、拥挤、通风不良等环境下，他将使更多的人受到感染</a:t>
            </a:r>
          </a:p>
        </p:txBody>
      </p:sp>
      <p:pic>
        <p:nvPicPr>
          <p:cNvPr id="56323" name="Picture 5" descr="C:\Users\Administrator\Desktop\传染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09435" y="2346960"/>
            <a:ext cx="4406900" cy="3439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0" name="组合 19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1" name="文本框 20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11576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肺结核是如何传播的？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25550" y="2200275"/>
            <a:ext cx="5946775" cy="3507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28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肺结核主要通过呼吸道传播。当肺结核患者咳嗽、咳痰、打喷嚏、大声说话、唱歌，大笑时，会把带有结核菌的飞沫播散到空气中，这些飞沫会在空气中悬浮很长一段时间。如果健康人吸入这种带菌的飞沫，就可能引起感染。</a:t>
            </a:r>
          </a:p>
        </p:txBody>
      </p:sp>
      <p:pic>
        <p:nvPicPr>
          <p:cNvPr id="57347" name="Picture 4" descr="C:\Documents and Settings\Administrator\桌面\QQ截图2016032114573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b="3973"/>
          <a:stretch>
            <a:fillRect/>
          </a:stretch>
        </p:blipFill>
        <p:spPr>
          <a:xfrm>
            <a:off x="7442200" y="2356485"/>
            <a:ext cx="4288155" cy="3351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9" name="图片 8" descr="院徽-2 - 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" y="24765"/>
            <a:ext cx="789940" cy="789940"/>
          </a:xfrm>
          <a:prstGeom prst="rect">
            <a:avLst/>
          </a:prstGeom>
        </p:spPr>
      </p:pic>
      <p:pic>
        <p:nvPicPr>
          <p:cNvPr id="3074" name="图片 1" descr="标志标准字组合-3"/>
          <p:cNvPicPr>
            <a:picLocks noChangeAspect="1"/>
          </p:cNvPicPr>
          <p:nvPr/>
        </p:nvPicPr>
        <p:blipFill>
          <a:blip r:embed="rId4"/>
          <a:srcRect l="28691"/>
          <a:stretch>
            <a:fillRect/>
          </a:stretch>
        </p:blipFill>
        <p:spPr>
          <a:xfrm>
            <a:off x="1200150" y="149860"/>
            <a:ext cx="2338705" cy="5403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2" name="组合 21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 什么是传染病？</a:t>
                </a: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9" name="矩形 28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3" name="文本框 22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l="658" r="1"/>
          <a:stretch>
            <a:fillRect/>
          </a:stretch>
        </p:blipFill>
        <p:spPr>
          <a:xfrm>
            <a:off x="6915785" y="2557145"/>
            <a:ext cx="4518025" cy="321818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383665" y="2065020"/>
            <a:ext cx="5037455" cy="21786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+mn-lt"/>
                <a:ea typeface="+mn-ea"/>
                <a:cs typeface="+mn-ea"/>
                <a:sym typeface="+mn-lt"/>
              </a:rPr>
              <a:t>老人、儿童、大学生，矽肺、糖尿病、艾滋病等。</a:t>
            </a:r>
          </a:p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0150" y="12947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lt"/>
              </a:rPr>
              <a:t>哪些人是结核病的易感人群？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00150" y="3375660"/>
            <a:ext cx="548386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en-US" altLang="zh-CN" dirty="0">
                <a:latin typeface="华文楷体" pitchFamily="2" charset="-122"/>
                <a:ea typeface="华文楷体" pitchFamily="2" charset="-122"/>
                <a:sym typeface="+mn-ea"/>
              </a:rPr>
              <a:t>1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  <a:sym typeface="+mn-ea"/>
              </a:rPr>
              <a:t>感染后是否发病，取决于细菌数量和身体抵抗力高低。</a:t>
            </a:r>
            <a:endParaRPr lang="en-US" altLang="zh-CN" sz="2000" b="1" dirty="0">
              <a:latin typeface="华文楷体" pitchFamily="2" charset="-122"/>
              <a:ea typeface="华文楷体" pitchFamily="2" charset="-122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zh-CN" dirty="0">
                <a:latin typeface="华文楷体" pitchFamily="2" charset="-122"/>
                <a:ea typeface="华文楷体" pitchFamily="2" charset="-122"/>
                <a:sym typeface="+mn-ea"/>
              </a:rPr>
              <a:t>2 </a:t>
            </a:r>
            <a:r>
              <a:rPr lang="zh-CN" altLang="en-US" dirty="0">
                <a:latin typeface="华文楷体" pitchFamily="2" charset="-122"/>
                <a:ea typeface="华文楷体" pitchFamily="2" charset="-122"/>
                <a:sym typeface="+mn-ea"/>
              </a:rPr>
              <a:t>诱因：学习压力大、作息不规律、长期精神紧张、过度劳累、营养   不良、缺少体能锻炼等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963" y="302097"/>
            <a:ext cx="7476073" cy="450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089150" y="4883150"/>
            <a:ext cx="8394700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1.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呼吸道症状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尤其是咳嗽、咳痰大于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周且普通抗生素治疗无效，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2.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咳血患者痰中带血。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3.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全身中毒症状。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快快排查结核！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3" name="组合 22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0" name="矩形 2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文本框 30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4" name="文本框 23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920115" y="1102730"/>
            <a:ext cx="10351770" cy="597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2800" dirty="0">
                <a:latin typeface="+mn-lt"/>
                <a:ea typeface="+mn-ea"/>
                <a:cs typeface="+mn-ea"/>
                <a:sym typeface="+mn-lt"/>
              </a:rPr>
              <a:t>怀疑患了结核病怎么办？</a:t>
            </a:r>
            <a:endParaRPr kumimoji="1" lang="en-US" altLang="zh-CN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3740" y="2263980"/>
            <a:ext cx="4288145" cy="283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结核病专科医院</a:t>
            </a:r>
            <a:endParaRPr lang="en-US" altLang="zh-CN" sz="28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就诊排查结核病。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（痰检、血检、胸部</a:t>
            </a:r>
            <a:r>
              <a:rPr lang="en-US" altLang="zh-CN" sz="2800" dirty="0"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线、</a:t>
            </a:r>
            <a:r>
              <a:rPr lang="en-US" altLang="zh-CN" sz="2800" dirty="0">
                <a:latin typeface="+mn-lt"/>
                <a:ea typeface="+mn-ea"/>
                <a:cs typeface="+mn-ea"/>
                <a:sym typeface="+mn-lt"/>
              </a:rPr>
              <a:t>PPD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皮试</a:t>
            </a:r>
            <a:r>
              <a:rPr lang="en-US" altLang="zh-CN" sz="2800" dirty="0">
                <a:latin typeface="+mn-lt"/>
                <a:ea typeface="+mn-ea"/>
                <a:cs typeface="+mn-ea"/>
                <a:sym typeface="+mn-lt"/>
              </a:rPr>
              <a:t>……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170" name="Picture 2" descr="http://img.mp.sohu.com/upload/20170802/e250f093cedc4e48acd7712492fe3608_th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938" y="1978058"/>
            <a:ext cx="5580062" cy="4411737"/>
          </a:xfrm>
          <a:prstGeom prst="rect">
            <a:avLst/>
          </a:prstGeom>
          <a:noFill/>
        </p:spPr>
      </p:pic>
      <p:grpSp>
        <p:nvGrpSpPr>
          <p:cNvPr id="19" name="组合 18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0" name="组合 19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7" name="组合 26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8" name="矩形 27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2" name="文本框 21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 bwMode="auto">
          <a:xfrm>
            <a:off x="5176328" y="3141896"/>
            <a:ext cx="576313" cy="5965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0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 bwMode="auto">
          <a:xfrm>
            <a:off x="5652578" y="4089633"/>
            <a:ext cx="576313" cy="5965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0" dirty="0">
                <a:gradFill flip="none" rotWithShape="1">
                  <a:gsLst>
                    <a:gs pos="0">
                      <a:prstClr val="white">
                        <a:shade val="30000"/>
                        <a:satMod val="115000"/>
                      </a:prstClr>
                    </a:gs>
                    <a:gs pos="5000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zh-CN" altLang="en-US" sz="2800" b="0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281" name="文本框 17"/>
          <p:cNvSpPr txBox="1">
            <a:spLocks noChangeArrowheads="1"/>
          </p:cNvSpPr>
          <p:nvPr/>
        </p:nvSpPr>
        <p:spPr bwMode="auto">
          <a:xfrm>
            <a:off x="6447941" y="4120198"/>
            <a:ext cx="3244850" cy="5254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结核的预防</a:t>
            </a: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4" name="图片 13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18323" y="1728592"/>
            <a:ext cx="10355355" cy="3400817"/>
            <a:chOff x="569048" y="1728592"/>
            <a:chExt cx="10355355" cy="3400817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9048" y="1728592"/>
              <a:ext cx="5562050" cy="3400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6881113" y="2147213"/>
              <a:ext cx="4043290" cy="28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r>
                <a:rPr lang="zh-CN" altLang="en-US" sz="28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、</a:t>
              </a:r>
              <a:r>
                <a:rPr lang="en-US" altLang="zh-CN" sz="28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PPD</a:t>
              </a:r>
              <a:r>
                <a:rPr lang="zh-CN" altLang="en-US" sz="28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皮试：</a:t>
              </a:r>
              <a:endParaRPr lang="en-US" altLang="zh-CN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endParaRPr lang="en-US" altLang="zh-CN" sz="2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800" dirty="0">
                  <a:latin typeface="+mn-lt"/>
                  <a:ea typeface="+mn-ea"/>
                  <a:cs typeface="+mn-ea"/>
                  <a:sym typeface="+mn-lt"/>
                </a:rPr>
                <a:t>0.1ml</a:t>
              </a:r>
              <a:r>
                <a:rPr lang="zh-CN" altLang="en-US" sz="2800" dirty="0">
                  <a:latin typeface="+mn-lt"/>
                  <a:ea typeface="+mn-ea"/>
                  <a:cs typeface="+mn-ea"/>
                  <a:sym typeface="+mn-lt"/>
                </a:rPr>
                <a:t>（</a:t>
              </a:r>
              <a:r>
                <a:rPr lang="en-US" altLang="zh-CN" sz="2800" dirty="0">
                  <a:latin typeface="+mn-lt"/>
                  <a:ea typeface="+mn-ea"/>
                  <a:cs typeface="+mn-ea"/>
                  <a:sym typeface="+mn-lt"/>
                </a:rPr>
                <a:t>5u</a:t>
              </a:r>
              <a:r>
                <a:rPr lang="zh-CN" altLang="en-US" sz="2800" dirty="0">
                  <a:latin typeface="+mn-lt"/>
                  <a:ea typeface="+mn-ea"/>
                  <a:cs typeface="+mn-ea"/>
                  <a:sym typeface="+mn-lt"/>
                </a:rPr>
                <a:t>）于左前、右前臂内侧进行皮内注射，</a:t>
              </a:r>
              <a:r>
                <a:rPr lang="en-US" altLang="zh-CN" sz="2800" dirty="0">
                  <a:latin typeface="+mn-lt"/>
                  <a:ea typeface="+mn-ea"/>
                  <a:cs typeface="+mn-ea"/>
                  <a:sym typeface="+mn-lt"/>
                </a:rPr>
                <a:t>72</a:t>
              </a:r>
              <a:r>
                <a:rPr lang="zh-CN" altLang="en-US" sz="2800" dirty="0">
                  <a:latin typeface="+mn-lt"/>
                  <a:ea typeface="+mn-ea"/>
                  <a:cs typeface="+mn-ea"/>
                  <a:sym typeface="+mn-lt"/>
                </a:rPr>
                <a:t>小时后观察局部反应。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13" name="组合 12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5" name="矩形 24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结核病</a:t>
              </a:r>
              <a:r>
                <a:rPr lang="en-US" alt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-</a:t>
              </a: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诊断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012530" y="19485"/>
              <a:ext cx="587377" cy="74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 bwMode="auto">
          <a:xfrm>
            <a:off x="5176328" y="3141896"/>
            <a:ext cx="576313" cy="5965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0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4" name="图片 13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8250" y="194945"/>
            <a:ext cx="2832735" cy="4997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84692" y="1697558"/>
            <a:ext cx="9822617" cy="3886385"/>
            <a:chOff x="515938" y="1697558"/>
            <a:chExt cx="9822617" cy="38863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22" y="1748193"/>
              <a:ext cx="3594533" cy="37851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5938" y="1697558"/>
              <a:ext cx="5932003" cy="388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PPD</a:t>
              </a:r>
              <a:r>
                <a:rPr lang="zh-CN" altLang="en-US" sz="24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皮试筛查结果判定：</a:t>
              </a:r>
              <a:endParaRPr lang="en-US" altLang="zh-CN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endParaRPr lang="en-US" altLang="zh-CN" sz="2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1.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 局部无反应为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-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2.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针眼大小的红点或者稍有红肿为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+-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3.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红晕及硬结</a:t>
              </a: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9mm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以下为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+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4.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10-19mm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之间为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++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5.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红晕及硬结大于</a:t>
              </a: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20mm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为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+++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6.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 出现水泡及坏死是强阳性</a:t>
              </a:r>
              <a:r>
                <a:rPr lang="en-US" altLang="zh-CN" sz="2400" dirty="0">
                  <a:solidFill>
                    <a:srgbClr val="FF0000"/>
                  </a:solidFill>
                  <a:latin typeface="+mn-lt"/>
                  <a:ea typeface="+mn-ea"/>
                  <a:cs typeface="+mn-ea"/>
                  <a:sym typeface="+mn-lt"/>
                </a:rPr>
                <a:t>++++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17" name="组合 16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0" name="文本框 19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结核病</a:t>
              </a:r>
              <a:r>
                <a:rPr lang="en-US" alt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-</a:t>
              </a: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皮试结果解读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012530" y="19485"/>
              <a:ext cx="587377" cy="74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 bwMode="auto">
          <a:xfrm>
            <a:off x="5176328" y="3141896"/>
            <a:ext cx="576313" cy="5965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0" dirty="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4" name="图片 13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4760" y="1141095"/>
            <a:ext cx="4622800" cy="484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PPD</a:t>
            </a: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阳性意义？</a:t>
            </a:r>
            <a:endParaRPr lang="en-US" altLang="zh-CN" sz="24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①曾经感染过结核菌但未发病。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②曾经患过结核病；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③接种过卡介苗；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④目前正在患结核病。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强阳性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也不一定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100%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就得了结核病，只是发病风险比其他人高一些。需要进一步检查，临床专家判断。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71" y="1400137"/>
            <a:ext cx="3753293" cy="432856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15" name="组合 14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5" name="矩形 24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7" name="文本框 16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结核病</a:t>
              </a:r>
              <a:r>
                <a:rPr lang="en-US" alt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-</a:t>
              </a: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皮试结果解读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012530" y="19485"/>
              <a:ext cx="587377" cy="74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0" name="组合 19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1" name="文本框 20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13557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肺结核有哪些危害？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86765" y="2433320"/>
            <a:ext cx="60960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Cambria" panose="02040503050406030204" pitchFamily="18" charset="0"/>
                <a:ea typeface="华文楷体" pitchFamily="2" charset="-122"/>
                <a:sym typeface="+mn-ea"/>
              </a:rPr>
              <a:t>    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肺结核如果不及时治疗，有可能传染家人和朋友，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黑体" panose="02010609060101010101" pitchFamily="49" charset="-122"/>
              </a:rPr>
              <a:t>会使轻型结核转变为重型结核、多脏器结核、耐药性结核，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影响您的健康、工作、生活，甚至危及生命。</a:t>
            </a:r>
          </a:p>
        </p:txBody>
      </p:sp>
      <p:pic>
        <p:nvPicPr>
          <p:cNvPr id="61443" name="Picture 4" descr="C:\Documents and Settings\Administrator\桌面\QQ截图2016032114571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80848" y="2478405"/>
            <a:ext cx="5487987" cy="3059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25015" y="2312670"/>
            <a:ext cx="74695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accent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学校传染病的预防与控制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73375" y="4467225"/>
            <a:ext cx="6096000" cy="52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n w="0"/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陕西省结核病防治院     内三科   贺晨艳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0" y="1061069"/>
            <a:ext cx="10351770" cy="11567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2800" dirty="0">
                <a:latin typeface="+mn-lt"/>
                <a:ea typeface="+mn-ea"/>
                <a:cs typeface="+mn-ea"/>
                <a:sym typeface="+mn-lt"/>
              </a:rPr>
              <a:t>      </a:t>
            </a:r>
            <a:endParaRPr kumimoji="1" lang="en-US" altLang="zh-CN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8156" y="1736821"/>
            <a:ext cx="5493015" cy="348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结核病院接受正规治疗</a:t>
            </a:r>
            <a:endParaRPr lang="en-US" altLang="zh-CN" sz="28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1.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首次诊治的重要性（耐药性的筛查）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早期、联合、规律、全程、适量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2.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强调规范治疗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3.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定期复查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4.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随诊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05" y="1535740"/>
            <a:ext cx="4743039" cy="388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1225550" y="1124569"/>
            <a:ext cx="1035177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治愈的肺结核患者还有传染性吗？</a:t>
            </a:r>
            <a:endParaRPr kumimoji="1" lang="zh-CN" altLang="en-US" sz="3600" dirty="0">
              <a:solidFill>
                <a:srgbClr val="0070C0"/>
              </a:solidFill>
              <a:latin typeface="华文楷体" pitchFamily="2" charset="-122"/>
              <a:ea typeface="华文楷体" pitchFamily="2" charset="-122"/>
              <a:cs typeface="+mn-ea"/>
              <a:sym typeface="+mn-ea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肺结核患者完成规定的疗程，肺内病灶消失或形成硬结、钙化，痰中查不到结核杆菌，说明患者已经治愈，已不再有传染性。健康人与治愈的肺结核患者一起生活、工作和学习，不会受到传染。</a:t>
            </a:r>
          </a:p>
        </p:txBody>
      </p:sp>
      <p:pic>
        <p:nvPicPr>
          <p:cNvPr id="7373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50785" y="2120265"/>
            <a:ext cx="4371340" cy="3398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76325" y="1762760"/>
            <a:ext cx="940625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学校人群密度大，相互间接触频繁，一旦有肺结核发生易在学生中传播蔓延，严重时还将造成结核病的爆发流行。当学校中出现肺结核患者：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 eaLnBrk="1" hangingPunct="1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  1.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要进行疫情报告（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24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小时内网报及书面传染卡）。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 eaLnBrk="1" hangingPunct="1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  2.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对患者进行正规抗结核治疗，及时采取隔离措施。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 eaLnBrk="1" hangingPunct="1">
              <a:lnSpc>
                <a:spcPct val="150000"/>
              </a:lnSpc>
              <a:buNone/>
            </a:pP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   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3.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做好密切接触者筛查。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 eaLnBrk="1" hangingPunct="1">
              <a:lnSpc>
                <a:spcPct val="150000"/>
              </a:lnSpc>
              <a:buNone/>
            </a:pP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   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4.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对教室和宿舍进行通风和消毒。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25550" y="11309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学校发现肺结核患者怎么办？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536003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50000"/>
              </a:lnSpc>
              <a:buNone/>
            </a:pP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一：物理消毒。对通风不良的教室和宿舍采用紫外线消毒，采用阳光照射被褥、衣物、书籍等用品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3-4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小时（需翻面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)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。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just" eaLnBrk="1" hangingPunct="1">
              <a:lnSpc>
                <a:spcPct val="150000"/>
              </a:lnSpc>
              <a:buNone/>
            </a:pP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  二：化学消毒。用含有效氯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2000mg/L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的消毒液擦拭物表和喷洒地面。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25550" y="1177290"/>
            <a:ext cx="100933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zh-CN" altLang="en-US" sz="4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处理肺结核疫情时常用的消毒方法是什么？</a:t>
            </a:r>
          </a:p>
        </p:txBody>
      </p:sp>
      <p:pic>
        <p:nvPicPr>
          <p:cNvPr id="82947" name="图片 1" descr="QQ截图201803171928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02755" y="2462530"/>
            <a:ext cx="5020945" cy="3456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25550" y="2027555"/>
            <a:ext cx="9816465" cy="4830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（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1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）</a:t>
            </a:r>
            <a:r>
              <a:rPr lang="zh-CN" altLang="zh-CN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菌阳肺结核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患者以及</a:t>
            </a:r>
            <a:r>
              <a:rPr lang="zh-CN" altLang="zh-CN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重症菌阴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肺结核患者</a:t>
            </a:r>
            <a:r>
              <a:rPr lang="zh-CN" altLang="zh-CN" sz="2400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（包括有空洞</a:t>
            </a:r>
            <a:r>
              <a:rPr lang="en-US" altLang="zh-CN" sz="2400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/</a:t>
            </a:r>
            <a:r>
              <a:rPr lang="zh-CN" altLang="zh-CN" sz="2400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大片干酪状坏死病灶</a:t>
            </a:r>
            <a:r>
              <a:rPr lang="en-US" altLang="zh-CN" sz="2400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/</a:t>
            </a:r>
            <a:r>
              <a:rPr lang="zh-CN" altLang="zh-CN" sz="2400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粟粒性肺结核等）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经过规范治疗完成</a:t>
            </a:r>
            <a:r>
              <a:rPr lang="zh-CN" altLang="zh-CN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全疗程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，初治、复治、耐多药患者分别达到其治愈或治疗成功的标准。</a:t>
            </a:r>
            <a:endParaRPr lang="zh-CN" altLang="zh-CN" sz="2400" b="1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（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2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）</a:t>
            </a:r>
            <a:r>
              <a:rPr lang="zh-CN" altLang="zh-CN" sz="24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菌阴肺结核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患者，每月查痰，经过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2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个月的规范治疗后，症状减轻或消失，胸部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X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光片病灶明显吸收，治疗第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3</a:t>
            </a:r>
            <a:r>
              <a:rPr lang="zh-CN" altLang="en-US" sz="2400" dirty="0">
                <a:latin typeface="华文楷体" pitchFamily="2" charset="-122"/>
                <a:ea typeface="华文楷体" pitchFamily="2" charset="-122"/>
                <a:sym typeface="+mn-ea"/>
              </a:rPr>
              <a:t>月末起，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连续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2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次痰检查均阴性，并且至少一次痰培养检查为阴性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(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每次痰涂片检查的间隔时间至少满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1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个月</a:t>
            </a: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)</a:t>
            </a:r>
            <a:r>
              <a:rPr lang="zh-CN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。</a:t>
            </a:r>
            <a:endParaRPr lang="zh-CN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1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学校凭复学诊断证明办理复学手续，并督促学生落实后续管理措施</a:t>
            </a:r>
            <a:r>
              <a:rPr lang="zh-CN" altLang="en-US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25550" y="126809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什么情况下可以复学？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4" name="图片 13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0763" y="1131570"/>
            <a:ext cx="761047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常见传染病的预防与控制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088239" y="2521325"/>
            <a:ext cx="6015522" cy="2627862"/>
            <a:chOff x="4588978" y="2112645"/>
            <a:chExt cx="6015522" cy="2627862"/>
          </a:xfrm>
        </p:grpSpPr>
        <p:grpSp>
          <p:nvGrpSpPr>
            <p:cNvPr id="22" name="组合 3"/>
            <p:cNvGrpSpPr/>
            <p:nvPr/>
          </p:nvGrpSpPr>
          <p:grpSpPr bwMode="auto">
            <a:xfrm>
              <a:off x="4588978" y="2112645"/>
              <a:ext cx="796925" cy="685800"/>
              <a:chOff x="3306159" y="1663997"/>
              <a:chExt cx="796206" cy="686384"/>
            </a:xfrm>
          </p:grpSpPr>
          <p:sp>
            <p:nvSpPr>
              <p:cNvPr id="23" name="六边形 22"/>
              <p:cNvSpPr/>
              <p:nvPr/>
            </p:nvSpPr>
            <p:spPr>
              <a:xfrm>
                <a:off x="3306159" y="1663997"/>
                <a:ext cx="796206" cy="686384"/>
              </a:xfrm>
              <a:prstGeom prst="hexagon">
                <a:avLst/>
              </a:prstGeom>
              <a:solidFill>
                <a:srgbClr val="117E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415791" y="1745579"/>
                <a:ext cx="576943" cy="5970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0" dirty="0">
                    <a:gradFill flip="none" rotWithShape="1">
                      <a:gsLst>
                        <a:gs pos="0">
                          <a:prstClr val="white">
                            <a:shade val="30000"/>
                            <a:satMod val="115000"/>
                          </a:prstClr>
                        </a:gs>
                        <a:gs pos="50000">
                          <a:prstClr val="white">
                            <a:shade val="67500"/>
                            <a:satMod val="115000"/>
                          </a:prstClr>
                        </a:gs>
                        <a:gs pos="100000">
                          <a:prstClr val="white">
                            <a:shade val="100000"/>
                            <a:satMod val="115000"/>
                          </a:prstClr>
                        </a:gs>
                      </a:gsLst>
                      <a:lin ang="16200000" scaled="1"/>
                      <a:tileRect/>
                    </a:gradFill>
                    <a:latin typeface="+mn-lt"/>
                    <a:ea typeface="+mn-ea"/>
                    <a:cs typeface="+mn-ea"/>
                    <a:sym typeface="+mn-lt"/>
                  </a:rPr>
                  <a:t>1</a:t>
                </a:r>
                <a:endParaRPr lang="zh-CN" altLang="en-US" sz="2800" b="0" dirty="0">
                  <a:gradFill flip="none" rotWithShape="1">
                    <a:gsLst>
                      <a:gs pos="0">
                        <a:prstClr val="white">
                          <a:shade val="30000"/>
                          <a:satMod val="115000"/>
                        </a:prstClr>
                      </a:gs>
                      <a:gs pos="50000">
                        <a:prstClr val="white">
                          <a:shade val="67500"/>
                          <a:satMod val="115000"/>
                        </a:prstClr>
                      </a:gs>
                      <a:gs pos="100000">
                        <a:prstClr val="white">
                          <a:shade val="100000"/>
                          <a:satMod val="115000"/>
                        </a:prstClr>
                      </a:gs>
                    </a:gsLst>
                    <a:lin ang="162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5" name="任意多边形 6"/>
            <p:cNvSpPr/>
            <p:nvPr/>
          </p:nvSpPr>
          <p:spPr>
            <a:xfrm>
              <a:off x="5495440" y="2112645"/>
              <a:ext cx="4131159" cy="685800"/>
            </a:xfrm>
            <a:custGeom>
              <a:avLst/>
              <a:gdLst>
                <a:gd name="connsiteX0" fmla="*/ 171596 w 3244131"/>
                <a:gd name="connsiteY0" fmla="*/ 0 h 686384"/>
                <a:gd name="connsiteX1" fmla="*/ 398103 w 3244131"/>
                <a:gd name="connsiteY1" fmla="*/ 0 h 686384"/>
                <a:gd name="connsiteX2" fmla="*/ 624610 w 3244131"/>
                <a:gd name="connsiteY2" fmla="*/ 0 h 686384"/>
                <a:gd name="connsiteX3" fmla="*/ 2619521 w 3244131"/>
                <a:gd name="connsiteY3" fmla="*/ 0 h 686384"/>
                <a:gd name="connsiteX4" fmla="*/ 2846028 w 3244131"/>
                <a:gd name="connsiteY4" fmla="*/ 0 h 686384"/>
                <a:gd name="connsiteX5" fmla="*/ 3072535 w 3244131"/>
                <a:gd name="connsiteY5" fmla="*/ 0 h 686384"/>
                <a:gd name="connsiteX6" fmla="*/ 3244131 w 3244131"/>
                <a:gd name="connsiteY6" fmla="*/ 343192 h 686384"/>
                <a:gd name="connsiteX7" fmla="*/ 3072535 w 3244131"/>
                <a:gd name="connsiteY7" fmla="*/ 686384 h 686384"/>
                <a:gd name="connsiteX8" fmla="*/ 2846028 w 3244131"/>
                <a:gd name="connsiteY8" fmla="*/ 686384 h 686384"/>
                <a:gd name="connsiteX9" fmla="*/ 2619521 w 3244131"/>
                <a:gd name="connsiteY9" fmla="*/ 686384 h 686384"/>
                <a:gd name="connsiteX10" fmla="*/ 624610 w 3244131"/>
                <a:gd name="connsiteY10" fmla="*/ 686384 h 686384"/>
                <a:gd name="connsiteX11" fmla="*/ 398103 w 3244131"/>
                <a:gd name="connsiteY11" fmla="*/ 686384 h 686384"/>
                <a:gd name="connsiteX12" fmla="*/ 171596 w 3244131"/>
                <a:gd name="connsiteY12" fmla="*/ 686384 h 686384"/>
                <a:gd name="connsiteX13" fmla="*/ 0 w 3244131"/>
                <a:gd name="connsiteY13" fmla="*/ 343192 h 6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131" h="686384">
                  <a:moveTo>
                    <a:pt x="171596" y="0"/>
                  </a:moveTo>
                  <a:lnTo>
                    <a:pt x="398103" y="0"/>
                  </a:lnTo>
                  <a:lnTo>
                    <a:pt x="624610" y="0"/>
                  </a:lnTo>
                  <a:lnTo>
                    <a:pt x="2619521" y="0"/>
                  </a:lnTo>
                  <a:lnTo>
                    <a:pt x="2846028" y="0"/>
                  </a:lnTo>
                  <a:lnTo>
                    <a:pt x="3072535" y="0"/>
                  </a:lnTo>
                  <a:lnTo>
                    <a:pt x="3244131" y="343192"/>
                  </a:lnTo>
                  <a:lnTo>
                    <a:pt x="3072535" y="686384"/>
                  </a:lnTo>
                  <a:lnTo>
                    <a:pt x="2846028" y="686384"/>
                  </a:lnTo>
                  <a:lnTo>
                    <a:pt x="2619521" y="686384"/>
                  </a:lnTo>
                  <a:lnTo>
                    <a:pt x="624610" y="686384"/>
                  </a:lnTo>
                  <a:lnTo>
                    <a:pt x="398103" y="686384"/>
                  </a:lnTo>
                  <a:lnTo>
                    <a:pt x="171596" y="686384"/>
                  </a:lnTo>
                  <a:lnTo>
                    <a:pt x="0" y="343192"/>
                  </a:lnTo>
                  <a:close/>
                </a:path>
              </a:pathLst>
            </a:custGeom>
            <a:solidFill>
              <a:srgbClr val="117EB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12"/>
            <p:cNvSpPr txBox="1">
              <a:spLocks noChangeArrowheads="1"/>
            </p:cNvSpPr>
            <p:nvPr/>
          </p:nvSpPr>
          <p:spPr bwMode="auto">
            <a:xfrm>
              <a:off x="5527049" y="2213640"/>
              <a:ext cx="3244850" cy="5254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结核病</a:t>
              </a:r>
            </a:p>
          </p:txBody>
        </p:sp>
        <p:grpSp>
          <p:nvGrpSpPr>
            <p:cNvPr id="31" name="组合 13"/>
            <p:cNvGrpSpPr/>
            <p:nvPr/>
          </p:nvGrpSpPr>
          <p:grpSpPr bwMode="auto">
            <a:xfrm>
              <a:off x="5543066" y="4008120"/>
              <a:ext cx="795337" cy="732387"/>
              <a:chOff x="4259301" y="3559745"/>
              <a:chExt cx="796206" cy="733011"/>
            </a:xfrm>
          </p:grpSpPr>
          <p:sp>
            <p:nvSpPr>
              <p:cNvPr id="32" name="六边形 31"/>
              <p:cNvSpPr/>
              <p:nvPr/>
            </p:nvSpPr>
            <p:spPr>
              <a:xfrm>
                <a:off x="4259301" y="3559745"/>
                <a:ext cx="796206" cy="686384"/>
              </a:xfrm>
              <a:prstGeom prst="hexagon">
                <a:avLst/>
              </a:prstGeom>
              <a:solidFill>
                <a:srgbClr val="117EB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368933" y="3641327"/>
                <a:ext cx="576943" cy="65142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0" dirty="0">
                    <a:gradFill flip="none" rotWithShape="1">
                      <a:gsLst>
                        <a:gs pos="0">
                          <a:prstClr val="white">
                            <a:shade val="30000"/>
                            <a:satMod val="115000"/>
                          </a:prstClr>
                        </a:gs>
                        <a:gs pos="50000">
                          <a:prstClr val="white">
                            <a:shade val="67500"/>
                            <a:satMod val="115000"/>
                          </a:prstClr>
                        </a:gs>
                        <a:gs pos="100000">
                          <a:prstClr val="white">
                            <a:shade val="100000"/>
                            <a:satMod val="115000"/>
                          </a:prstClr>
                        </a:gs>
                      </a:gsLst>
                      <a:lin ang="16200000" scaled="1"/>
                      <a:tileRect/>
                    </a:gradFill>
                    <a:latin typeface="+mn-lt"/>
                    <a:ea typeface="+mn-ea"/>
                    <a:cs typeface="+mn-ea"/>
                    <a:sym typeface="+mn-lt"/>
                  </a:rPr>
                  <a:t>2</a:t>
                </a:r>
                <a:endParaRPr lang="zh-CN" altLang="en-US" sz="2800" b="0" dirty="0">
                  <a:gradFill flip="none" rotWithShape="1">
                    <a:gsLst>
                      <a:gs pos="0">
                        <a:prstClr val="white">
                          <a:shade val="30000"/>
                          <a:satMod val="115000"/>
                        </a:prstClr>
                      </a:gs>
                      <a:gs pos="50000">
                        <a:prstClr val="white">
                          <a:shade val="67500"/>
                          <a:satMod val="115000"/>
                        </a:prstClr>
                      </a:gs>
                      <a:gs pos="100000">
                        <a:prstClr val="white">
                          <a:shade val="100000"/>
                          <a:satMod val="115000"/>
                        </a:prstClr>
                      </a:gs>
                    </a:gsLst>
                    <a:lin ang="162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4" name="任意多边形 16"/>
            <p:cNvSpPr/>
            <p:nvPr/>
          </p:nvSpPr>
          <p:spPr>
            <a:xfrm>
              <a:off x="6447940" y="4008120"/>
              <a:ext cx="4156560" cy="685800"/>
            </a:xfrm>
            <a:custGeom>
              <a:avLst/>
              <a:gdLst>
                <a:gd name="connsiteX0" fmla="*/ 171596 w 3244131"/>
                <a:gd name="connsiteY0" fmla="*/ 0 h 686384"/>
                <a:gd name="connsiteX1" fmla="*/ 398103 w 3244131"/>
                <a:gd name="connsiteY1" fmla="*/ 0 h 686384"/>
                <a:gd name="connsiteX2" fmla="*/ 624610 w 3244131"/>
                <a:gd name="connsiteY2" fmla="*/ 0 h 686384"/>
                <a:gd name="connsiteX3" fmla="*/ 2619521 w 3244131"/>
                <a:gd name="connsiteY3" fmla="*/ 0 h 686384"/>
                <a:gd name="connsiteX4" fmla="*/ 2846028 w 3244131"/>
                <a:gd name="connsiteY4" fmla="*/ 0 h 686384"/>
                <a:gd name="connsiteX5" fmla="*/ 3072535 w 3244131"/>
                <a:gd name="connsiteY5" fmla="*/ 0 h 686384"/>
                <a:gd name="connsiteX6" fmla="*/ 3244131 w 3244131"/>
                <a:gd name="connsiteY6" fmla="*/ 343192 h 686384"/>
                <a:gd name="connsiteX7" fmla="*/ 3072535 w 3244131"/>
                <a:gd name="connsiteY7" fmla="*/ 686384 h 686384"/>
                <a:gd name="connsiteX8" fmla="*/ 2846028 w 3244131"/>
                <a:gd name="connsiteY8" fmla="*/ 686384 h 686384"/>
                <a:gd name="connsiteX9" fmla="*/ 2619521 w 3244131"/>
                <a:gd name="connsiteY9" fmla="*/ 686384 h 686384"/>
                <a:gd name="connsiteX10" fmla="*/ 624610 w 3244131"/>
                <a:gd name="connsiteY10" fmla="*/ 686384 h 686384"/>
                <a:gd name="connsiteX11" fmla="*/ 398103 w 3244131"/>
                <a:gd name="connsiteY11" fmla="*/ 686384 h 686384"/>
                <a:gd name="connsiteX12" fmla="*/ 171596 w 3244131"/>
                <a:gd name="connsiteY12" fmla="*/ 686384 h 686384"/>
                <a:gd name="connsiteX13" fmla="*/ 0 w 3244131"/>
                <a:gd name="connsiteY13" fmla="*/ 343192 h 6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131" h="686384">
                  <a:moveTo>
                    <a:pt x="171596" y="0"/>
                  </a:moveTo>
                  <a:lnTo>
                    <a:pt x="398103" y="0"/>
                  </a:lnTo>
                  <a:lnTo>
                    <a:pt x="624610" y="0"/>
                  </a:lnTo>
                  <a:lnTo>
                    <a:pt x="2619521" y="0"/>
                  </a:lnTo>
                  <a:lnTo>
                    <a:pt x="2846028" y="0"/>
                  </a:lnTo>
                  <a:lnTo>
                    <a:pt x="3072535" y="0"/>
                  </a:lnTo>
                  <a:lnTo>
                    <a:pt x="3244131" y="343192"/>
                  </a:lnTo>
                  <a:lnTo>
                    <a:pt x="3072535" y="686384"/>
                  </a:lnTo>
                  <a:lnTo>
                    <a:pt x="2846028" y="686384"/>
                  </a:lnTo>
                  <a:lnTo>
                    <a:pt x="2619521" y="686384"/>
                  </a:lnTo>
                  <a:lnTo>
                    <a:pt x="624610" y="686384"/>
                  </a:lnTo>
                  <a:lnTo>
                    <a:pt x="398103" y="686384"/>
                  </a:lnTo>
                  <a:lnTo>
                    <a:pt x="171596" y="686384"/>
                  </a:lnTo>
                  <a:lnTo>
                    <a:pt x="0" y="343192"/>
                  </a:lnTo>
                  <a:close/>
                </a:path>
              </a:pathLst>
            </a:custGeom>
            <a:solidFill>
              <a:srgbClr val="117EB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17"/>
            <p:cNvSpPr txBox="1">
              <a:spLocks noChangeArrowheads="1"/>
            </p:cNvSpPr>
            <p:nvPr/>
          </p:nvSpPr>
          <p:spPr bwMode="auto">
            <a:xfrm>
              <a:off x="6625740" y="4089633"/>
              <a:ext cx="3800959" cy="5708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其它感染性疾病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甲流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570" y="1471295"/>
            <a:ext cx="5219700" cy="3914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6025" y="1471295"/>
            <a:ext cx="438404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急性呼吸道传染病，其病原体是一种新型的甲型H1N1流感病毒，在人群中传播。与以往或季节性流感病毒不同，该病毒毒株包含有猪流感、禽流感和人流感三种流感病毒的基因片段。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甲流</a:t>
              </a:r>
              <a:endParaRPr lang="zh-CN" altLang="en-US" dirty="0">
                <a:solidFill>
                  <a:srgbClr val="FF860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6780" y="915035"/>
            <a:ext cx="568515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endParaRPr lang="zh-CN" altLang="zh-CN" sz="2400" dirty="0">
              <a:latin typeface="华文楷体" pitchFamily="2" charset="-122"/>
              <a:ea typeface="华文楷体" pitchFamily="2" charset="-122"/>
            </a:endParaRP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zh-CN" dirty="0">
                <a:solidFill>
                  <a:srgbClr val="FF8607"/>
                </a:solidFill>
                <a:latin typeface="+mn-lt"/>
                <a:ea typeface="+mn-ea"/>
                <a:cs typeface="+mn-ea"/>
              </a:rPr>
              <a:t>一  传染源：</a:t>
            </a:r>
            <a:r>
              <a:rPr lang="zh-CN" altLang="zh-CN" dirty="0">
                <a:latin typeface="华文楷体" pitchFamily="2" charset="-122"/>
                <a:ea typeface="华文楷体" pitchFamily="2" charset="-122"/>
              </a:rPr>
              <a:t>流感患者为主要传染源，无症状感染者也具有传染性</a:t>
            </a: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zh-CN" dirty="0">
                <a:solidFill>
                  <a:srgbClr val="FF8607"/>
                </a:solidFill>
                <a:latin typeface="+mn-lt"/>
                <a:ea typeface="+mn-ea"/>
                <a:cs typeface="+mn-ea"/>
              </a:rPr>
              <a:t>二  传播途径：</a:t>
            </a: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zh-CN" altLang="zh-CN" dirty="0">
                <a:latin typeface="华文楷体" pitchFamily="2" charset="-122"/>
                <a:ea typeface="华文楷体" pitchFamily="2" charset="-122"/>
              </a:rPr>
              <a:t>主要通过飞沫经呼吸道传播，也可通过口腔、鼻腔、眼睛等处黏膜直接或间接接触传播。接触患者的呼吸道分泌物、体液和被病毒污染的物品亦可能引起感染。</a:t>
            </a: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zh-CN" dirty="0">
                <a:solidFill>
                  <a:srgbClr val="FF8607"/>
                </a:solidFill>
                <a:latin typeface="+mn-lt"/>
                <a:ea typeface="+mn-ea"/>
                <a:cs typeface="+mn-ea"/>
              </a:rPr>
              <a:t>三  易感人群：</a:t>
            </a:r>
            <a:r>
              <a:rPr lang="zh-CN" altLang="zh-CN" dirty="0">
                <a:latin typeface="华文楷体" pitchFamily="2" charset="-122"/>
                <a:ea typeface="华文楷体" pitchFamily="2" charset="-122"/>
              </a:rPr>
              <a:t>人群普遍易感。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870" y="1619885"/>
            <a:ext cx="5088255" cy="41852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甲流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4740" y="1696085"/>
            <a:ext cx="609600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1.勤洗手。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2.睡眠充足，多喝水。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3.保持室内通风，少去人多、不通风的场所。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4.做饭时生熟分开，猪肉烹饪至71℃以上，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5.避免接触生猪或前往有猪的场所。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6.咳嗽或打喷嚏时用纸巾遮住口鼻。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7.常备治疗感冒的药物，一旦出现流感样症状（发热、咳嗽、流涕等），应尽早服药</a:t>
            </a: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8.避免接触出现流感样症状的患者。</a:t>
            </a:r>
          </a:p>
          <a:p>
            <a:pPr>
              <a:lnSpc>
                <a:spcPct val="150000"/>
              </a:lnSpc>
            </a:pPr>
            <a:endParaRPr lang="zh-CN" altLang="zh-CN" sz="24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740" y="1605915"/>
            <a:ext cx="4731385" cy="4393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5550" y="80454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r>
              <a:rPr lang="zh-CN" altLang="en-US" sz="32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疾病预防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诺如病毒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5" y="1831340"/>
            <a:ext cx="4636135" cy="36315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2018030"/>
            <a:ext cx="4946015" cy="2379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latin typeface="华文楷体" pitchFamily="2" charset="-122"/>
                <a:ea typeface="华文楷体" pitchFamily="2" charset="-122"/>
              </a:rPr>
              <a:t>诺如病毒，又称诺瓦克病毒，是引起非细菌性急性肠胃炎最常见的病原体，感染对象主要是成人和学龄儿童，全世界范围内均可流行，全年均可感染，寒冷季节呈现高发。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4" name="图片 13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088239" y="2480685"/>
            <a:ext cx="6015522" cy="2627862"/>
            <a:chOff x="4588978" y="2112645"/>
            <a:chExt cx="6015522" cy="2627862"/>
          </a:xfrm>
        </p:grpSpPr>
        <p:grpSp>
          <p:nvGrpSpPr>
            <p:cNvPr id="22" name="组合 3"/>
            <p:cNvGrpSpPr/>
            <p:nvPr/>
          </p:nvGrpSpPr>
          <p:grpSpPr bwMode="auto">
            <a:xfrm>
              <a:off x="4588978" y="2112645"/>
              <a:ext cx="796925" cy="732387"/>
              <a:chOff x="3306159" y="1663997"/>
              <a:chExt cx="796206" cy="733011"/>
            </a:xfrm>
          </p:grpSpPr>
          <p:sp>
            <p:nvSpPr>
              <p:cNvPr id="23" name="六边形 22"/>
              <p:cNvSpPr/>
              <p:nvPr/>
            </p:nvSpPr>
            <p:spPr>
              <a:xfrm>
                <a:off x="3306159" y="1663997"/>
                <a:ext cx="796206" cy="686384"/>
              </a:xfrm>
              <a:prstGeom prst="hexagon">
                <a:avLst/>
              </a:prstGeom>
              <a:solidFill>
                <a:srgbClr val="117E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415791" y="1745579"/>
                <a:ext cx="576943" cy="65142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800" b="0" dirty="0">
                  <a:gradFill flip="none" rotWithShape="1">
                    <a:gsLst>
                      <a:gs pos="0">
                        <a:prstClr val="white">
                          <a:shade val="30000"/>
                          <a:satMod val="115000"/>
                        </a:prstClr>
                      </a:gs>
                      <a:gs pos="50000">
                        <a:prstClr val="white">
                          <a:shade val="67500"/>
                          <a:satMod val="115000"/>
                        </a:prstClr>
                      </a:gs>
                      <a:gs pos="100000">
                        <a:prstClr val="white">
                          <a:shade val="100000"/>
                          <a:satMod val="115000"/>
                        </a:prstClr>
                      </a:gs>
                    </a:gsLst>
                    <a:lin ang="162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5" name="任意多边形 6"/>
            <p:cNvSpPr/>
            <p:nvPr/>
          </p:nvSpPr>
          <p:spPr>
            <a:xfrm>
              <a:off x="5495440" y="2112645"/>
              <a:ext cx="4131159" cy="685800"/>
            </a:xfrm>
            <a:custGeom>
              <a:avLst/>
              <a:gdLst>
                <a:gd name="connsiteX0" fmla="*/ 171596 w 3244131"/>
                <a:gd name="connsiteY0" fmla="*/ 0 h 686384"/>
                <a:gd name="connsiteX1" fmla="*/ 398103 w 3244131"/>
                <a:gd name="connsiteY1" fmla="*/ 0 h 686384"/>
                <a:gd name="connsiteX2" fmla="*/ 624610 w 3244131"/>
                <a:gd name="connsiteY2" fmla="*/ 0 h 686384"/>
                <a:gd name="connsiteX3" fmla="*/ 2619521 w 3244131"/>
                <a:gd name="connsiteY3" fmla="*/ 0 h 686384"/>
                <a:gd name="connsiteX4" fmla="*/ 2846028 w 3244131"/>
                <a:gd name="connsiteY4" fmla="*/ 0 h 686384"/>
                <a:gd name="connsiteX5" fmla="*/ 3072535 w 3244131"/>
                <a:gd name="connsiteY5" fmla="*/ 0 h 686384"/>
                <a:gd name="connsiteX6" fmla="*/ 3244131 w 3244131"/>
                <a:gd name="connsiteY6" fmla="*/ 343192 h 686384"/>
                <a:gd name="connsiteX7" fmla="*/ 3072535 w 3244131"/>
                <a:gd name="connsiteY7" fmla="*/ 686384 h 686384"/>
                <a:gd name="connsiteX8" fmla="*/ 2846028 w 3244131"/>
                <a:gd name="connsiteY8" fmla="*/ 686384 h 686384"/>
                <a:gd name="connsiteX9" fmla="*/ 2619521 w 3244131"/>
                <a:gd name="connsiteY9" fmla="*/ 686384 h 686384"/>
                <a:gd name="connsiteX10" fmla="*/ 624610 w 3244131"/>
                <a:gd name="connsiteY10" fmla="*/ 686384 h 686384"/>
                <a:gd name="connsiteX11" fmla="*/ 398103 w 3244131"/>
                <a:gd name="connsiteY11" fmla="*/ 686384 h 686384"/>
                <a:gd name="connsiteX12" fmla="*/ 171596 w 3244131"/>
                <a:gd name="connsiteY12" fmla="*/ 686384 h 686384"/>
                <a:gd name="connsiteX13" fmla="*/ 0 w 3244131"/>
                <a:gd name="connsiteY13" fmla="*/ 343192 h 6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131" h="686384">
                  <a:moveTo>
                    <a:pt x="171596" y="0"/>
                  </a:moveTo>
                  <a:lnTo>
                    <a:pt x="398103" y="0"/>
                  </a:lnTo>
                  <a:lnTo>
                    <a:pt x="624610" y="0"/>
                  </a:lnTo>
                  <a:lnTo>
                    <a:pt x="2619521" y="0"/>
                  </a:lnTo>
                  <a:lnTo>
                    <a:pt x="2846028" y="0"/>
                  </a:lnTo>
                  <a:lnTo>
                    <a:pt x="3072535" y="0"/>
                  </a:lnTo>
                  <a:lnTo>
                    <a:pt x="3244131" y="343192"/>
                  </a:lnTo>
                  <a:lnTo>
                    <a:pt x="3072535" y="686384"/>
                  </a:lnTo>
                  <a:lnTo>
                    <a:pt x="2846028" y="686384"/>
                  </a:lnTo>
                  <a:lnTo>
                    <a:pt x="2619521" y="686384"/>
                  </a:lnTo>
                  <a:lnTo>
                    <a:pt x="624610" y="686384"/>
                  </a:lnTo>
                  <a:lnTo>
                    <a:pt x="398103" y="686384"/>
                  </a:lnTo>
                  <a:lnTo>
                    <a:pt x="171596" y="686384"/>
                  </a:lnTo>
                  <a:lnTo>
                    <a:pt x="0" y="343192"/>
                  </a:lnTo>
                  <a:close/>
                </a:path>
              </a:pathLst>
            </a:custGeom>
            <a:solidFill>
              <a:srgbClr val="117EB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12"/>
            <p:cNvSpPr txBox="1">
              <a:spLocks noChangeArrowheads="1"/>
            </p:cNvSpPr>
            <p:nvPr/>
          </p:nvSpPr>
          <p:spPr bwMode="auto">
            <a:xfrm>
              <a:off x="5839469" y="2112675"/>
              <a:ext cx="3244850" cy="5708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400" dirty="0">
                  <a:latin typeface="+mn-lt"/>
                  <a:ea typeface="+mn-ea"/>
                  <a:cs typeface="+mn-ea"/>
                  <a:sym typeface="+mn-lt"/>
                </a:rPr>
                <a:t>  </a:t>
              </a: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结核病</a:t>
              </a:r>
            </a:p>
          </p:txBody>
        </p:sp>
        <p:grpSp>
          <p:nvGrpSpPr>
            <p:cNvPr id="31" name="组合 13"/>
            <p:cNvGrpSpPr/>
            <p:nvPr/>
          </p:nvGrpSpPr>
          <p:grpSpPr bwMode="auto">
            <a:xfrm>
              <a:off x="5543066" y="4008120"/>
              <a:ext cx="795337" cy="732387"/>
              <a:chOff x="4259301" y="3559745"/>
              <a:chExt cx="796206" cy="733011"/>
            </a:xfrm>
          </p:grpSpPr>
          <p:sp>
            <p:nvSpPr>
              <p:cNvPr id="32" name="六边形 31"/>
              <p:cNvSpPr/>
              <p:nvPr/>
            </p:nvSpPr>
            <p:spPr>
              <a:xfrm>
                <a:off x="4259301" y="3559745"/>
                <a:ext cx="796206" cy="686384"/>
              </a:xfrm>
              <a:prstGeom prst="hexagon">
                <a:avLst/>
              </a:prstGeom>
              <a:solidFill>
                <a:srgbClr val="117EB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368933" y="3641327"/>
                <a:ext cx="576943" cy="65142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800" b="0" dirty="0">
                  <a:gradFill flip="none" rotWithShape="1">
                    <a:gsLst>
                      <a:gs pos="0">
                        <a:prstClr val="white">
                          <a:shade val="30000"/>
                          <a:satMod val="115000"/>
                        </a:prstClr>
                      </a:gs>
                      <a:gs pos="50000">
                        <a:prstClr val="white">
                          <a:shade val="67500"/>
                          <a:satMod val="115000"/>
                        </a:prstClr>
                      </a:gs>
                      <a:gs pos="100000">
                        <a:prstClr val="white">
                          <a:shade val="100000"/>
                          <a:satMod val="115000"/>
                        </a:prstClr>
                      </a:gs>
                    </a:gsLst>
                    <a:lin ang="162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4" name="任意多边形 16"/>
            <p:cNvSpPr/>
            <p:nvPr/>
          </p:nvSpPr>
          <p:spPr>
            <a:xfrm>
              <a:off x="6447940" y="4008120"/>
              <a:ext cx="4156560" cy="685800"/>
            </a:xfrm>
            <a:custGeom>
              <a:avLst/>
              <a:gdLst>
                <a:gd name="connsiteX0" fmla="*/ 171596 w 3244131"/>
                <a:gd name="connsiteY0" fmla="*/ 0 h 686384"/>
                <a:gd name="connsiteX1" fmla="*/ 398103 w 3244131"/>
                <a:gd name="connsiteY1" fmla="*/ 0 h 686384"/>
                <a:gd name="connsiteX2" fmla="*/ 624610 w 3244131"/>
                <a:gd name="connsiteY2" fmla="*/ 0 h 686384"/>
                <a:gd name="connsiteX3" fmla="*/ 2619521 w 3244131"/>
                <a:gd name="connsiteY3" fmla="*/ 0 h 686384"/>
                <a:gd name="connsiteX4" fmla="*/ 2846028 w 3244131"/>
                <a:gd name="connsiteY4" fmla="*/ 0 h 686384"/>
                <a:gd name="connsiteX5" fmla="*/ 3072535 w 3244131"/>
                <a:gd name="connsiteY5" fmla="*/ 0 h 686384"/>
                <a:gd name="connsiteX6" fmla="*/ 3244131 w 3244131"/>
                <a:gd name="connsiteY6" fmla="*/ 343192 h 686384"/>
                <a:gd name="connsiteX7" fmla="*/ 3072535 w 3244131"/>
                <a:gd name="connsiteY7" fmla="*/ 686384 h 686384"/>
                <a:gd name="connsiteX8" fmla="*/ 2846028 w 3244131"/>
                <a:gd name="connsiteY8" fmla="*/ 686384 h 686384"/>
                <a:gd name="connsiteX9" fmla="*/ 2619521 w 3244131"/>
                <a:gd name="connsiteY9" fmla="*/ 686384 h 686384"/>
                <a:gd name="connsiteX10" fmla="*/ 624610 w 3244131"/>
                <a:gd name="connsiteY10" fmla="*/ 686384 h 686384"/>
                <a:gd name="connsiteX11" fmla="*/ 398103 w 3244131"/>
                <a:gd name="connsiteY11" fmla="*/ 686384 h 686384"/>
                <a:gd name="connsiteX12" fmla="*/ 171596 w 3244131"/>
                <a:gd name="connsiteY12" fmla="*/ 686384 h 686384"/>
                <a:gd name="connsiteX13" fmla="*/ 0 w 3244131"/>
                <a:gd name="connsiteY13" fmla="*/ 343192 h 6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131" h="686384">
                  <a:moveTo>
                    <a:pt x="171596" y="0"/>
                  </a:moveTo>
                  <a:lnTo>
                    <a:pt x="398103" y="0"/>
                  </a:lnTo>
                  <a:lnTo>
                    <a:pt x="624610" y="0"/>
                  </a:lnTo>
                  <a:lnTo>
                    <a:pt x="2619521" y="0"/>
                  </a:lnTo>
                  <a:lnTo>
                    <a:pt x="2846028" y="0"/>
                  </a:lnTo>
                  <a:lnTo>
                    <a:pt x="3072535" y="0"/>
                  </a:lnTo>
                  <a:lnTo>
                    <a:pt x="3244131" y="343192"/>
                  </a:lnTo>
                  <a:lnTo>
                    <a:pt x="3072535" y="686384"/>
                  </a:lnTo>
                  <a:lnTo>
                    <a:pt x="2846028" y="686384"/>
                  </a:lnTo>
                  <a:lnTo>
                    <a:pt x="2619521" y="686384"/>
                  </a:lnTo>
                  <a:lnTo>
                    <a:pt x="624610" y="686384"/>
                  </a:lnTo>
                  <a:lnTo>
                    <a:pt x="398103" y="686384"/>
                  </a:lnTo>
                  <a:lnTo>
                    <a:pt x="171596" y="686384"/>
                  </a:lnTo>
                  <a:lnTo>
                    <a:pt x="0" y="343192"/>
                  </a:lnTo>
                  <a:close/>
                </a:path>
              </a:pathLst>
            </a:custGeom>
            <a:solidFill>
              <a:srgbClr val="117EB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17"/>
            <p:cNvSpPr txBox="1">
              <a:spLocks noChangeArrowheads="1"/>
            </p:cNvSpPr>
            <p:nvPr/>
          </p:nvSpPr>
          <p:spPr bwMode="auto">
            <a:xfrm>
              <a:off x="6625740" y="4089633"/>
              <a:ext cx="3800959" cy="5708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其它感染性疾病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诺如病毒</a:t>
              </a:r>
              <a:endParaRPr lang="zh-CN" altLang="en-US" dirty="0">
                <a:solidFill>
                  <a:srgbClr val="FF860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289685"/>
            <a:ext cx="4175760" cy="2971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9160" y="4874260"/>
            <a:ext cx="103428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    </a:t>
            </a:r>
            <a:r>
              <a:rPr lang="zh-CN" altLang="zh-CN" sz="2400" b="0" dirty="0">
                <a:latin typeface="华文楷体" pitchFamily="2" charset="-122"/>
                <a:ea typeface="华文楷体" pitchFamily="2" charset="-122"/>
              </a:rPr>
              <a:t>诺如病毒传播迅速，以粪-口途径传播为主，人群普遍易感，最常见的是与病人的接触，或是接触到病人用过的东西，病人排出的排泄物、呕吐物、唾液等传播，感染性极强，并且被诺如病毒污染的水源、食物、物品都可传播感染。</a:t>
            </a:r>
          </a:p>
        </p:txBody>
      </p:sp>
      <p:pic>
        <p:nvPicPr>
          <p:cNvPr id="5" name="图片 4" descr="微信图片_202303141252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825" y="956310"/>
            <a:ext cx="5067300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诺如病毒</a:t>
              </a:r>
              <a:endParaRPr lang="zh-CN" altLang="en-US" dirty="0">
                <a:solidFill>
                  <a:srgbClr val="FF8607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25550" y="221234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  <a:endParaRPr lang="zh-CN" altLang="en-US" sz="2400" dirty="0">
              <a:latin typeface="华文楷体" pitchFamily="2" charset="-122"/>
              <a:ea typeface="华文楷体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70" y="1123315"/>
            <a:ext cx="5028565" cy="4828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550" y="1123315"/>
            <a:ext cx="4116705" cy="48285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-28345" y="188"/>
            <a:ext cx="12192000" cy="6857624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8" name="TextBox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1442" y="6148569"/>
            <a:ext cx="2676219" cy="2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1868" spc="284" dirty="0">
                <a:solidFill>
                  <a:schemeClr val="dk1">
                    <a:lumMod val="85000"/>
                    <a:lumOff val="15000"/>
                  </a:scheme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sym typeface="微软雅黑" panose="020B0503020204020204" pitchFamily="34" charset="-122"/>
              </a:rPr>
              <a:t>陕西省结核病防治院</a:t>
            </a:r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 flipH="1">
            <a:off x="556010" y="6292414"/>
            <a:ext cx="814343" cy="0"/>
          </a:xfrm>
          <a:prstGeom prst="line">
            <a:avLst/>
          </a:prstGeom>
          <a:ln w="6350">
            <a:solidFill>
              <a:schemeClr val="dk1">
                <a:lumMod val="85000"/>
                <a:lumOff val="1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715" y="1653874"/>
            <a:ext cx="7417646" cy="13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8798" spc="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感谢聆听</a:t>
            </a:r>
          </a:p>
        </p:txBody>
      </p:sp>
      <p:cxnSp>
        <p:nvCxnSpPr>
          <p:cNvPr id="16" name="直接连接符 15"/>
          <p:cNvCxnSpPr/>
          <p:nvPr>
            <p:custDataLst>
              <p:tags r:id="rId5"/>
            </p:custDataLst>
          </p:nvPr>
        </p:nvCxnSpPr>
        <p:spPr>
          <a:xfrm>
            <a:off x="4320265" y="6288200"/>
            <a:ext cx="1525054" cy="4215"/>
          </a:xfrm>
          <a:prstGeom prst="line">
            <a:avLst/>
          </a:prstGeom>
          <a:ln w="6350">
            <a:solidFill>
              <a:schemeClr val="dk1">
                <a:lumMod val="85000"/>
                <a:lumOff val="1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2207271722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2817" y="3429000"/>
            <a:ext cx="2103647" cy="2063308"/>
          </a:xfrm>
          <a:prstGeom prst="round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9A0DCC-B34C-B7B7-E5EA-452419126B5E}"/>
              </a:ext>
            </a:extLst>
          </p:cNvPr>
          <p:cNvSpPr txBox="1"/>
          <p:nvPr/>
        </p:nvSpPr>
        <p:spPr>
          <a:xfrm>
            <a:off x="7535346" y="5492308"/>
            <a:ext cx="3686989" cy="967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96" dirty="0"/>
              <a:t>     陕西省结核病防治院</a:t>
            </a:r>
            <a:endParaRPr lang="en-US" altLang="zh-CN" sz="1896" dirty="0"/>
          </a:p>
          <a:p>
            <a:r>
              <a:rPr lang="zh-CN" altLang="en-US" sz="1896" dirty="0"/>
              <a:t>            内三科   贺晨艳</a:t>
            </a:r>
            <a:endParaRPr lang="en-US" altLang="zh-CN" sz="1896" dirty="0"/>
          </a:p>
          <a:p>
            <a:r>
              <a:rPr lang="zh-CN" altLang="en-US" sz="1896" dirty="0"/>
              <a:t>   联系电话：</a:t>
            </a:r>
            <a:r>
              <a:rPr lang="en-US" altLang="zh-CN" sz="1896" dirty="0"/>
              <a:t>15802935571</a:t>
            </a:r>
            <a:endParaRPr lang="zh-CN" altLang="en-US" sz="1896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4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34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015" y="1214120"/>
            <a:ext cx="1049464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88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陕西省保健协会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720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社区护理培训专业委员会</a:t>
            </a:r>
            <a:r>
              <a:rPr lang="en-US" altLang="zh-CN" sz="7200" dirty="0">
                <a:latin typeface="华文楷体" pitchFamily="2" charset="-122"/>
                <a:ea typeface="华文楷体" pitchFamily="2" charset="-122"/>
                <a:sym typeface="+mn-ea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314741" y="1401417"/>
            <a:ext cx="5681869" cy="11567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grpSp>
        <p:nvGrpSpPr>
          <p:cNvPr id="2" name="组合 2"/>
          <p:cNvGrpSpPr/>
          <p:nvPr/>
        </p:nvGrpSpPr>
        <p:grpSpPr>
          <a:xfrm>
            <a:off x="5012530" y="8257"/>
            <a:ext cx="4906997" cy="762641"/>
            <a:chOff x="-4764" y="57152"/>
            <a:chExt cx="5888396" cy="915168"/>
          </a:xfrm>
        </p:grpSpPr>
        <p:sp>
          <p:nvSpPr>
            <p:cNvPr id="4" name="文本框 3"/>
            <p:cNvSpPr txBox="1"/>
            <p:nvPr/>
          </p:nvSpPr>
          <p:spPr>
            <a:xfrm>
              <a:off x="1040170" y="78708"/>
              <a:ext cx="4843462" cy="629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2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" name="组合 6"/>
            <p:cNvGrpSpPr/>
            <p:nvPr/>
          </p:nvGrpSpPr>
          <p:grpSpPr>
            <a:xfrm>
              <a:off x="-4764" y="57152"/>
              <a:ext cx="981293" cy="915168"/>
              <a:chOff x="-4764" y="57152"/>
              <a:chExt cx="981293" cy="91516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819154" y="142875"/>
                <a:ext cx="157375" cy="81438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" name="组合 9"/>
              <p:cNvGrpSpPr/>
              <p:nvPr/>
            </p:nvGrpSpPr>
            <p:grpSpPr>
              <a:xfrm>
                <a:off x="-4764" y="57152"/>
                <a:ext cx="704852" cy="915168"/>
                <a:chOff x="-4764" y="57152"/>
                <a:chExt cx="704852" cy="915168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-4764" y="142875"/>
                  <a:ext cx="704852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7" name="组合 11"/>
                <p:cNvGrpSpPr/>
                <p:nvPr/>
              </p:nvGrpSpPr>
              <p:grpSpPr>
                <a:xfrm>
                  <a:off x="86372" y="57152"/>
                  <a:ext cx="575833" cy="915168"/>
                  <a:chOff x="86372" y="57152"/>
                  <a:chExt cx="575833" cy="915168"/>
                </a:xfrm>
              </p:grpSpPr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3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86372" y="602218"/>
                    <a:ext cx="575833" cy="3701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rPr>
                      <a:t>Part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5800" y="1170521"/>
            <a:ext cx="7749540" cy="45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一种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古老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的疾病，起源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……</a:t>
            </a:r>
            <a:endParaRPr lang="en-US" altLang="zh-CN" sz="3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0" name="AutoShape 2" descr="http://img4.imgtn.bdimg.com/it/u=27179255,2886581855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2" name="AutoShape 4" descr="http://img4.imgtn.bdimg.com/it/u=27179255,2886581855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4" name="AutoShape 6" descr="http://img4.imgtn.bdimg.com/it/u=27179255,2886581855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6" name="AutoShape 8" descr="http://img4.imgtn.bdimg.com/it/u=27179255,2886581855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7" name="Picture 9" descr="C:\Users\h\Desktop\u=27179255,2886581855&amp;fm=15&amp;gp=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5800" y="1809580"/>
            <a:ext cx="8280400" cy="4572170"/>
          </a:xfrm>
          <a:prstGeom prst="rect">
            <a:avLst/>
          </a:prstGeom>
          <a:noFill/>
        </p:spPr>
      </p:pic>
      <p:grpSp>
        <p:nvGrpSpPr>
          <p:cNvPr id="23" name="组合 22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866775" y="2283460"/>
            <a:ext cx="10351770" cy="1716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2" name="图片 1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12851" y="1156290"/>
            <a:ext cx="9366299" cy="4212000"/>
            <a:chOff x="1422969" y="1156290"/>
            <a:chExt cx="9366299" cy="4212000"/>
          </a:xfrm>
        </p:grpSpPr>
        <p:pic>
          <p:nvPicPr>
            <p:cNvPr id="22" name="Picture 3" descr="C:\Users\lenovo\AppData\Local\Temp\WeChat Files\581706e19b0e1efd4d62559a015effa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6068" y="1156290"/>
              <a:ext cx="4363200" cy="4212000"/>
            </a:xfrm>
            <a:prstGeom prst="rect">
              <a:avLst/>
            </a:prstGeom>
            <a:noFill/>
          </p:spPr>
        </p:pic>
        <p:pic>
          <p:nvPicPr>
            <p:cNvPr id="25" name="Picture 2" descr="C:\Users\lenovo\AppData\Local\Temp\WeChat Files\0a95106299df2453184277a0a6ef45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2969" y="1156290"/>
              <a:ext cx="4364256" cy="4212000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1412851" y="5525450"/>
            <a:ext cx="87376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鲁迅、林徽因、萧红、哈佛、契科夫、郁达夫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······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4" name="组合 33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6" name="矩形 35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6" name="文本框 25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314741" y="1401417"/>
            <a:ext cx="5681869" cy="11567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0" name="Picture 4" descr="C:\Users\lenovo\AppData\Local\Temp\WeChat Files\fcb103cff82b8ee61a1c647c431e6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4918" y="1148707"/>
            <a:ext cx="3863165" cy="482379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324949" y="2566104"/>
            <a:ext cx="4671392" cy="172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自古以来，就有不少名人最终因结核病离世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······</a:t>
            </a:r>
          </a:p>
          <a:p>
            <a:pPr>
              <a:lnSpc>
                <a:spcPct val="130000"/>
              </a:lnSpc>
            </a:pPr>
            <a:endParaRPr lang="en-US" altLang="zh-CN" sz="900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肖邦 </a:t>
            </a:r>
            <a:r>
              <a:rPr lang="zh-CN" altLang="en-US" sz="2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死于结核病。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22" name="组合 21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9" name="矩形 28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3" name="文本框 22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012530" y="19485"/>
              <a:ext cx="587377" cy="74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866775" y="2283460"/>
            <a:ext cx="10351770" cy="1716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2" name="图片 1" descr="标准字-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2745" y="5404485"/>
            <a:ext cx="808609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“面色苍白、身体消瘦、一阵阵撕心裂肺的咳嗽</a:t>
            </a:r>
            <a:r>
              <a:rPr lang="en-US" altLang="zh-CN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  <a:r>
              <a:rPr lang="zh-CN" altLang="en-US" sz="24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”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23" name="组合 22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32" name="矩形 31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" name="文本框 33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4" name="文本框 23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012530" y="19485"/>
              <a:ext cx="587377" cy="74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590" y="1173480"/>
            <a:ext cx="3293745" cy="3987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745" y="1172210"/>
            <a:ext cx="317500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866775" y="2283460"/>
            <a:ext cx="10351770" cy="1716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kumimoji="1" 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485" name="矩形 10"/>
          <p:cNvSpPr>
            <a:spLocks noChangeArrowheads="1"/>
          </p:cNvSpPr>
          <p:nvPr/>
        </p:nvSpPr>
        <p:spPr bwMode="auto">
          <a:xfrm>
            <a:off x="5699065" y="1560259"/>
            <a:ext cx="5926282" cy="38982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355600" eaLnBrk="0" hangingPunct="0">
              <a:lnSpc>
                <a:spcPct val="130000"/>
              </a:lnSpc>
            </a:pPr>
            <a:r>
              <a:rPr lang="en-US" altLang="zh-CN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1882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日</a:t>
            </a:r>
            <a:endParaRPr lang="en-US" altLang="zh-CN" sz="28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30000"/>
              </a:lnSpc>
            </a:pPr>
            <a:endParaRPr lang="en-US" altLang="zh-CN" sz="1000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德国科学家罗泊特</a:t>
            </a:r>
            <a:r>
              <a:rPr lang="en-US" altLang="zh-CN" sz="2800" dirty="0">
                <a:latin typeface="+mn-lt"/>
                <a:ea typeface="+mn-ea"/>
                <a:cs typeface="+mn-ea"/>
                <a:sym typeface="+mn-lt"/>
              </a:rPr>
              <a:t>·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科赫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endParaRPr lang="en-US" altLang="zh-CN" sz="1000" dirty="0"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人类医学史上一个重要里程碑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获诺贝尔生理学和医学奖。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endParaRPr lang="en-US" altLang="zh-CN" sz="1000" dirty="0">
              <a:latin typeface="+mn-lt"/>
              <a:ea typeface="+mn-ea"/>
              <a:cs typeface="+mn-ea"/>
              <a:sym typeface="+mn-lt"/>
            </a:endParaRPr>
          </a:p>
          <a:p>
            <a:pPr indent="355600" eaLnBrk="0" hangingPunct="0">
              <a:lnSpc>
                <a:spcPct val="150000"/>
              </a:lnSpc>
            </a:pP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世界结核病防治日</a:t>
            </a: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2" name="图片 1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3378" y="1384608"/>
            <a:ext cx="3719152" cy="454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组合 16"/>
          <p:cNvGrpSpPr/>
          <p:nvPr/>
        </p:nvGrpSpPr>
        <p:grpSpPr>
          <a:xfrm>
            <a:off x="5012530" y="8257"/>
            <a:ext cx="5773457" cy="899541"/>
            <a:chOff x="5012530" y="8257"/>
            <a:chExt cx="5773457" cy="899541"/>
          </a:xfrm>
        </p:grpSpPr>
        <p:grpSp>
          <p:nvGrpSpPr>
            <p:cNvPr id="18" name="组合 17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5" name="矩形 24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9" name="文本框 18"/>
            <p:cNvSpPr txBox="1"/>
            <p:nvPr/>
          </p:nvSpPr>
          <p:spPr>
            <a:xfrm>
              <a:off x="5883308" y="454532"/>
              <a:ext cx="4043291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矩形 11"/>
          <p:cNvSpPr>
            <a:spLocks noChangeArrowheads="1"/>
          </p:cNvSpPr>
          <p:nvPr/>
        </p:nvSpPr>
        <p:spPr bwMode="auto">
          <a:xfrm>
            <a:off x="691197" y="1611042"/>
            <a:ext cx="5895253" cy="37310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1.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室内阴暗潮湿处存活半年。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2.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阳光直射下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小时死亡，紫外线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10-20mins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可杀死。对湿热敏，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65℃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分钟死亡。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70℃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分钟死亡；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80℃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分钟死亡。煮沸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分钟可杀死。干热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100℃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分钟才能杀死，最适温度为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37C。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3.尘埃上保持传染性8～10d，在干燥痰内可存活6～8个月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75%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酒精需要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分钟。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4.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消毒带菌痰用石碳酸，须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小时处理才安全。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9" name="图片 4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2200" y="6262370"/>
            <a:ext cx="506413" cy="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8090535" y="6299835"/>
            <a:ext cx="3831590" cy="4330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30000"/>
              </a:lnSpc>
              <a:buClrTx/>
              <a:buSzTx/>
              <a:buFontTx/>
            </a:pPr>
            <a:r>
              <a:rPr lang="zh-CN" altLang="en-US" sz="2400" strike="noStrike" noProof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博爱    仁心    敬业    创新</a:t>
            </a:r>
          </a:p>
        </p:txBody>
      </p:sp>
      <p:pic>
        <p:nvPicPr>
          <p:cNvPr id="16" name="图片 15" descr="标准字-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50" y="169545"/>
            <a:ext cx="2832735" cy="4997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70" y="34290"/>
            <a:ext cx="770255" cy="770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734175"/>
            <a:ext cx="12192000" cy="123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30000"/>
              </a:lnSpc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6386" name="Picture 2" descr="http://news.medlive.cn/uploadfile/20131104/13835560336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2445" y="1515871"/>
            <a:ext cx="3967392" cy="38262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5012530" y="8257"/>
            <a:ext cx="5773457" cy="937765"/>
            <a:chOff x="5012530" y="8257"/>
            <a:chExt cx="5773457" cy="937765"/>
          </a:xfrm>
        </p:grpSpPr>
        <p:grpSp>
          <p:nvGrpSpPr>
            <p:cNvPr id="20" name="组合 19"/>
            <p:cNvGrpSpPr/>
            <p:nvPr/>
          </p:nvGrpSpPr>
          <p:grpSpPr>
            <a:xfrm>
              <a:off x="5012530" y="8257"/>
              <a:ext cx="5773457" cy="750093"/>
              <a:chOff x="-4764" y="57152"/>
              <a:chExt cx="6928148" cy="90011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040170" y="78708"/>
                <a:ext cx="5883214" cy="63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常见传染病的预防与控制</a:t>
                </a: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-4764" y="57152"/>
                <a:ext cx="981293" cy="900111"/>
                <a:chOff x="-4764" y="57152"/>
                <a:chExt cx="981293" cy="900111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-4764" y="57152"/>
                  <a:ext cx="704852" cy="900111"/>
                  <a:chOff x="-4764" y="57152"/>
                  <a:chExt cx="704852" cy="900111"/>
                </a:xfrm>
              </p:grpSpPr>
              <p:sp>
                <p:nvSpPr>
                  <p:cNvPr id="27" name="矩形 26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24255" y="57152"/>
                    <a:ext cx="332509" cy="8023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endParaRPr lang="en-US" sz="3200" dirty="0">
                      <a:solidFill>
                        <a:schemeClr val="bg1"/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1" name="文本框 20"/>
            <p:cNvSpPr txBox="1"/>
            <p:nvPr/>
          </p:nvSpPr>
          <p:spPr>
            <a:xfrm>
              <a:off x="5883308" y="454532"/>
              <a:ext cx="404329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dirty="0">
                  <a:solidFill>
                    <a:srgbClr val="FF8607"/>
                  </a:solidFill>
                  <a:latin typeface="+mn-lt"/>
                  <a:ea typeface="+mn-ea"/>
                  <a:cs typeface="+mn-ea"/>
                  <a:sym typeface="+mn-lt"/>
                </a:rPr>
                <a:t>常见传染病之一：结核病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12530" y="19485"/>
              <a:ext cx="587377" cy="81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b019be1f-3f93-428c-bc99-ca816799b4e3"/>
  <p:tag name="COMMONDATA" val="eyJoZGlkIjoiODllODU2NmZkNmJlNjFlYjg3ZTU1M2MwMWVlMzQ1Yj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15"/>
  <p:tag name="KSO_WM_UNIT_LINE_FORE_SCHEMECOLOR_INDEX" val="13"/>
  <p:tag name="KSO_WM_UNIT_LINE_FILL_TYP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15"/>
  <p:tag name="KSO_WM_UNIT_LINE_FORE_SCHEMECOLOR_INDEX" val="13"/>
  <p:tag name="KSO_WM_UNIT_LINE_FILL_TYP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necusvj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necusvj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医院幻灯片模板(中文)">
  <a:themeElements>
    <a:clrScheme name="医院幻灯片模板(中文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necusvj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医院幻灯片模板(中文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院幻灯片模板(中文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院幻灯片模板(中文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院幻灯片模板(中文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院幻灯片模板(中文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院幻灯片模板(中文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院幻灯片模板(中文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necusvj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江苏省人民医院幻灯</Template>
  <TotalTime>10</TotalTime>
  <Words>2005</Words>
  <Application>Microsoft Office PowerPoint</Application>
  <PresentationFormat>宽屏</PresentationFormat>
  <Paragraphs>246</Paragraphs>
  <Slides>33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方正尚酷简体</vt:lpstr>
      <vt:lpstr>华文楷体</vt:lpstr>
      <vt:lpstr>隶书</vt:lpstr>
      <vt:lpstr>微软雅黑</vt:lpstr>
      <vt:lpstr>Arial</vt:lpstr>
      <vt:lpstr>Arial Black</vt:lpstr>
      <vt:lpstr>Calibri Light</vt:lpstr>
      <vt:lpstr>Cambria</vt:lpstr>
      <vt:lpstr>Times New Roman</vt:lpstr>
      <vt:lpstr>自定义设计方案</vt:lpstr>
      <vt:lpstr>默认设计模板</vt:lpstr>
      <vt:lpstr>医院幻灯片模板(中文)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贺 贺</cp:lastModifiedBy>
  <cp:revision>1543</cp:revision>
  <cp:lastPrinted>2015-08-06T03:34:00Z</cp:lastPrinted>
  <dcterms:created xsi:type="dcterms:W3CDTF">2113-01-01T00:00:00Z</dcterms:created>
  <dcterms:modified xsi:type="dcterms:W3CDTF">2023-03-24T07:14:44Z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_SourceUrl">
    <vt:lpwstr/>
  </property>
  <property fmtid="{D5CDD505-2E9C-101B-9397-08002B2CF9AE}" pid="4" name="AutoVersionDisabled">
    <vt:lpwstr>0</vt:lpwstr>
  </property>
  <property fmtid="{D5CDD505-2E9C-101B-9397-08002B2CF9AE}" pid="5" name="ItemType">
    <vt:lpwstr>1</vt:lpwstr>
  </property>
  <property fmtid="{D5CDD505-2E9C-101B-9397-08002B2CF9AE}" pid="6" name="Order">
    <vt:lpwstr/>
  </property>
  <property fmtid="{D5CDD505-2E9C-101B-9397-08002B2CF9AE}" pid="7" name="MetaInfo">
    <vt:lpwstr/>
  </property>
  <property fmtid="{D5CDD505-2E9C-101B-9397-08002B2CF9AE}" pid="8" name="Description">
    <vt:lpwstr/>
  </property>
  <property fmtid="{D5CDD505-2E9C-101B-9397-08002B2CF9AE}" pid="9" name="KSOProductBuildVer">
    <vt:lpwstr>2052-11.1.0.13703</vt:lpwstr>
  </property>
  <property fmtid="{D5CDD505-2E9C-101B-9397-08002B2CF9AE}" pid="10" name="ICV">
    <vt:lpwstr>E213D5F5C55B47A5A42DE784DAD4588E</vt:lpwstr>
  </property>
</Properties>
</file>