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434" r:id="rId3"/>
    <p:sldId id="472" r:id="rId5"/>
    <p:sldId id="413" r:id="rId6"/>
    <p:sldId id="364" r:id="rId7"/>
    <p:sldId id="366" r:id="rId8"/>
    <p:sldId id="396" r:id="rId9"/>
    <p:sldId id="371" r:id="rId10"/>
    <p:sldId id="373" r:id="rId11"/>
    <p:sldId id="385" r:id="rId12"/>
    <p:sldId id="386" r:id="rId13"/>
    <p:sldId id="395" r:id="rId14"/>
    <p:sldId id="377" r:id="rId15"/>
    <p:sldId id="457" r:id="rId16"/>
    <p:sldId id="458" r:id="rId17"/>
    <p:sldId id="414" r:id="rId18"/>
    <p:sldId id="378" r:id="rId19"/>
    <p:sldId id="459" r:id="rId20"/>
    <p:sldId id="461" r:id="rId21"/>
    <p:sldId id="387" r:id="rId22"/>
    <p:sldId id="415" r:id="rId23"/>
    <p:sldId id="462" r:id="rId24"/>
    <p:sldId id="381" r:id="rId25"/>
    <p:sldId id="416" r:id="rId26"/>
    <p:sldId id="382" r:id="rId27"/>
    <p:sldId id="410" r:id="rId28"/>
    <p:sldId id="383" r:id="rId29"/>
    <p:sldId id="384"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8" d="100"/>
          <a:sy n="68" d="100"/>
        </p:scale>
        <p:origin x="-552" y="-64"/>
      </p:cViewPr>
      <p:guideLst>
        <p:guide orient="horz" pos="2160"/>
        <p:guide pos="38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4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9A8206-4F6D-4A56-AEC2-C9DAEE2DA8B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1.png"/><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9" Type="http://schemas.openxmlformats.org/officeDocument/2006/relationships/tags" Target="../tags/tag164.xml"/><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9" Type="http://schemas.openxmlformats.org/officeDocument/2006/relationships/tags" Target="../tags/tag182.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image" Target="../media/image1.png"/><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4" Type="http://schemas.openxmlformats.org/officeDocument/2006/relationships/tags" Target="../tags/tag212.xml"/><Relationship Id="rId13" Type="http://schemas.openxmlformats.org/officeDocument/2006/relationships/tags" Target="../tags/tag211.xml"/><Relationship Id="rId12" Type="http://schemas.openxmlformats.org/officeDocument/2006/relationships/tags" Target="../tags/tag21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media/image1.png"/><Relationship Id="rId3" Type="http://schemas.openxmlformats.org/officeDocument/2006/relationships/tags" Target="../tags/tag36.xml"/><Relationship Id="rId2" Type="http://schemas.openxmlformats.org/officeDocument/2006/relationships/tags" Target="../tags/tag35.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1.png"/><Relationship Id="rId3" Type="http://schemas.openxmlformats.org/officeDocument/2006/relationships/tags" Target="../tags/tag45.xml"/><Relationship Id="rId2" Type="http://schemas.openxmlformats.org/officeDocument/2006/relationships/tags" Target="../tags/tag44.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media/image1.png"/><Relationship Id="rId3" Type="http://schemas.openxmlformats.org/officeDocument/2006/relationships/tags" Target="../tags/tag68.xml"/><Relationship Id="rId2" Type="http://schemas.openxmlformats.org/officeDocument/2006/relationships/tags" Target="../tags/tag67.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5" name="组合 4"/>
          <p:cNvGrpSpPr/>
          <p:nvPr>
            <p:custDataLst>
              <p:tags r:id="rId2"/>
            </p:custDataLst>
          </p:nvPr>
        </p:nvGrpSpPr>
        <p:grpSpPr>
          <a:xfrm>
            <a:off x="-12065" y="0"/>
            <a:ext cx="12203430" cy="6874510"/>
            <a:chOff x="-19" y="0"/>
            <a:chExt cx="19218" cy="10826"/>
          </a:xfrm>
        </p:grpSpPr>
        <p:grpSp>
          <p:nvGrpSpPr>
            <p:cNvPr id="59" name="组合 58"/>
            <p:cNvGrpSpPr/>
            <p:nvPr>
              <p:custDataLst>
                <p:tags r:id="rId3"/>
              </p:custDataLst>
            </p:nvPr>
          </p:nvGrpSpPr>
          <p:grpSpPr>
            <a:xfrm>
              <a:off x="12249" y="0"/>
              <a:ext cx="6951" cy="5511"/>
              <a:chOff x="7778078" y="0"/>
              <a:chExt cx="4413923" cy="3499502"/>
            </a:xfrm>
          </p:grpSpPr>
          <p:sp>
            <p:nvSpPr>
              <p:cNvPr id="42" name="任意多边形: 形状 4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40" name="任意多边形: 形状 3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8" name="任意多边形: 形状 37"/>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6" name="任意多边形: 形状 3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60" name="组合 59"/>
            <p:cNvGrpSpPr/>
            <p:nvPr>
              <p:custDataLst>
                <p:tags r:id="rId8"/>
              </p:custDataLst>
            </p:nvPr>
          </p:nvGrpSpPr>
          <p:grpSpPr>
            <a:xfrm>
              <a:off x="-19" y="7576"/>
              <a:ext cx="19219" cy="3250"/>
              <a:chOff x="-12088" y="4794394"/>
              <a:chExt cx="12204089" cy="2063607"/>
            </a:xfrm>
          </p:grpSpPr>
          <p:sp>
            <p:nvSpPr>
              <p:cNvPr id="52" name="任意多边形: 形状 51"/>
              <p:cNvSpPr/>
              <p:nvPr>
                <p:custDataLst>
                  <p:tags r:id="rId9"/>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charset="-122"/>
                </a:endParaRPr>
              </a:p>
            </p:txBody>
          </p:sp>
          <p:sp>
            <p:nvSpPr>
              <p:cNvPr id="54" name="任意多边形: 形状 53"/>
              <p:cNvSpPr/>
              <p:nvPr>
                <p:custDataLst>
                  <p:tags r:id="rId10"/>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56" name="任意多边形: 形状 55"/>
              <p:cNvSpPr/>
              <p:nvPr>
                <p:custDataLst>
                  <p:tags r:id="rId11"/>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charset="-122"/>
                </a:endParaRPr>
              </a:p>
            </p:txBody>
          </p:sp>
          <p:sp>
            <p:nvSpPr>
              <p:cNvPr id="58" name="任意多边形: 形状 57"/>
              <p:cNvSpPr/>
              <p:nvPr>
                <p:custDataLst>
                  <p:tags r:id="rId12"/>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ndParaRPr>
              </a:p>
            </p:txBody>
          </p:sp>
        </p:grpSp>
      </p:grpSp>
      <p:sp>
        <p:nvSpPr>
          <p:cNvPr id="9801" name="副标题 2"/>
          <p:cNvSpPr>
            <a:spLocks noGrp="1"/>
          </p:cNvSpPr>
          <p:nvPr>
            <p:ph type="subTitle" idx="1" hasCustomPrompt="1"/>
            <p:custDataLst>
              <p:tags r:id="rId13"/>
            </p:custDataLst>
          </p:nvPr>
        </p:nvSpPr>
        <p:spPr>
          <a:xfrm>
            <a:off x="660399" y="3368788"/>
            <a:ext cx="6245226" cy="642000"/>
          </a:xfrm>
        </p:spPr>
        <p:txBody>
          <a:bodyPr lIns="90000" tIns="46800" rIns="90000" bIns="46800" anchor="t" anchorCtr="0">
            <a:normAutofit/>
          </a:bodyPr>
          <a:lstStyle>
            <a:lvl1pPr marL="0" indent="0" algn="l">
              <a:lnSpc>
                <a:spcPct val="9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4"/>
            </p:custDataLst>
          </p:nvPr>
        </p:nvSpPr>
        <p:spPr>
          <a:xfrm>
            <a:off x="660398" y="2087287"/>
            <a:ext cx="8356090" cy="1200329"/>
          </a:xfrm>
        </p:spPr>
        <p:txBody>
          <a:bodyPr lIns="90000" tIns="46800" rIns="90000" bIns="46800" anchor="b" anchorCtr="0">
            <a:normAutofit/>
          </a:bodyPr>
          <a:lstStyle>
            <a:lvl1pPr algn="l">
              <a:lnSpc>
                <a:spcPct val="90000"/>
              </a:lnSpc>
              <a:defRPr sz="7200"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 name="日期占位符 1"/>
          <p:cNvSpPr>
            <a:spLocks noGrp="1"/>
          </p:cNvSpPr>
          <p:nvPr>
            <p:ph type="dt" sz="half" idx="10"/>
            <p:custDataLst>
              <p:tags r:id="rId15"/>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6"/>
            </p:custDataLst>
          </p:nvPr>
        </p:nvSpPr>
        <p:spPr/>
        <p:txBody>
          <a:bodyPr/>
          <a:lstStyle>
            <a:lvl1pPr>
              <a:defRPr baseline="0">
                <a:latin typeface="微软雅黑" panose="020B0503020204020204" charset="-122"/>
              </a:defRPr>
            </a:lvl1pPr>
          </a:lstStyle>
          <a:p>
            <a:endParaRPr lang="zh-CN" altLang="en-US" dirty="0"/>
          </a:p>
        </p:txBody>
      </p:sp>
      <p:sp>
        <p:nvSpPr>
          <p:cNvPr id="4" name="灯片编号占位符 3"/>
          <p:cNvSpPr>
            <a:spLocks noGrp="1"/>
          </p:cNvSpPr>
          <p:nvPr>
            <p:ph type="sldNum" sz="quarter" idx="12"/>
            <p:custDataLst>
              <p:tags r:id="rId17"/>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6" name="组合 25"/>
          <p:cNvGrpSpPr/>
          <p:nvPr>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charset="-122"/>
                <a:ea typeface="微软雅黑" panose="020B050302020402020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sp>
        <p:nvSpPr>
          <p:cNvPr id="3" name="日期占位符 2"/>
          <p:cNvSpPr>
            <a:spLocks noGrp="1"/>
          </p:cNvSpPr>
          <p:nvPr>
            <p:ph type="dt" sz="half" idx="10"/>
            <p:custDataLst>
              <p:tags r:id="rId14"/>
            </p:custDataLst>
          </p:nvPr>
        </p:nvSpPr>
        <p:spPr/>
        <p:txBody>
          <a:bodyPr/>
          <a:lstStyle>
            <a:lvl1pPr>
              <a:defRPr baseline="0">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baseline="0">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baseline="0">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16" name="组合 15"/>
          <p:cNvGrpSpPr/>
          <p:nvPr>
            <p:custDataLst>
              <p:tags r:id="rId2"/>
            </p:custDataLst>
          </p:nvPr>
        </p:nvGrpSpPr>
        <p:grpSpPr>
          <a:xfrm flipH="1">
            <a:off x="-1" y="0"/>
            <a:ext cx="3893927" cy="3087232"/>
            <a:chOff x="7778078" y="0"/>
            <a:chExt cx="4413923" cy="3499502"/>
          </a:xfrm>
        </p:grpSpPr>
        <p:sp>
          <p:nvSpPr>
            <p:cNvPr id="17" name="任意多边形: 形状 16"/>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9" name="任意多边形: 形状 1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1" name="任意多边形: 形状 20"/>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4" name="任意多边形: 形状 23"/>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25" name="组合 24"/>
          <p:cNvGrpSpPr/>
          <p:nvPr>
            <p:custDataLst>
              <p:tags r:id="rId7"/>
            </p:custDataLst>
          </p:nvPr>
        </p:nvGrpSpPr>
        <p:grpSpPr>
          <a:xfrm flipH="1">
            <a:off x="-12089" y="4291344"/>
            <a:ext cx="12204089" cy="2566658"/>
            <a:chOff x="-12088" y="4794394"/>
            <a:chExt cx="12204089" cy="2063607"/>
          </a:xfrm>
        </p:grpSpPr>
        <p:sp>
          <p:nvSpPr>
            <p:cNvPr id="26" name="任意多边形: 形状 25"/>
            <p:cNvSpPr/>
            <p:nvPr>
              <p:custDataLst>
                <p:tags r:id="rId8"/>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charset="-122"/>
              </a:endParaRPr>
            </a:p>
          </p:txBody>
        </p:sp>
        <p:sp>
          <p:nvSpPr>
            <p:cNvPr id="27" name="任意多边形: 形状 26"/>
            <p:cNvSpPr/>
            <p:nvPr>
              <p:custDataLst>
                <p:tags r:id="rId9"/>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8" name="任意多边形: 形状 27"/>
            <p:cNvSpPr/>
            <p:nvPr>
              <p:custDataLst>
                <p:tags r:id="rId10"/>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charset="-122"/>
              </a:endParaRPr>
            </a:p>
          </p:txBody>
        </p:sp>
        <p:sp>
          <p:nvSpPr>
            <p:cNvPr id="29" name="任意多边形: 形状 28"/>
            <p:cNvSpPr/>
            <p:nvPr>
              <p:custDataLst>
                <p:tags r:id="rId11"/>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ndParaRPr>
            </a:p>
          </p:txBody>
        </p:sp>
      </p:grpSp>
      <p:sp>
        <p:nvSpPr>
          <p:cNvPr id="13" name="标题 1"/>
          <p:cNvSpPr>
            <a:spLocks noGrp="1"/>
          </p:cNvSpPr>
          <p:nvPr>
            <p:ph type="ctrTitle" hasCustomPrompt="1"/>
            <p:custDataLst>
              <p:tags r:id="rId12"/>
            </p:custDataLst>
          </p:nvPr>
        </p:nvSpPr>
        <p:spPr>
          <a:xfrm>
            <a:off x="3579742" y="2073991"/>
            <a:ext cx="6531128" cy="1731964"/>
          </a:xfrm>
        </p:spPr>
        <p:txBody>
          <a:bodyPr lIns="90000" tIns="46800" rIns="90000" bIns="46800" anchor="ctr">
            <a:normAutofit/>
          </a:bodyPr>
          <a:lstStyle>
            <a:lvl1pPr marL="0" indent="0" algn="r">
              <a:lnSpc>
                <a:spcPct val="90000"/>
              </a:lnSpc>
              <a:buFont typeface="Arial" panose="020B0604020202020204" pitchFamily="34" charset="0"/>
              <a:buNone/>
              <a:defRPr sz="7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4" name="日期占位符 3"/>
          <p:cNvSpPr>
            <a:spLocks noGrp="1"/>
          </p:cNvSpPr>
          <p:nvPr>
            <p:ph type="dt" sz="half" idx="11"/>
            <p:custDataLst>
              <p:tags r:id="rId1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2"/>
            <p:custDataLst>
              <p:tags r:id="rId14"/>
            </p:custDataLst>
          </p:nvPr>
        </p:nvSpPr>
        <p:spPr/>
        <p:txBody>
          <a:bodyPr/>
          <a:lstStyle>
            <a:lvl1pPr>
              <a:defRPr baseline="0">
                <a:latin typeface="微软雅黑" panose="020B0503020204020204" charset="-122"/>
              </a:defRPr>
            </a:lvl1pPr>
          </a:lstStyle>
          <a:p>
            <a:endParaRPr lang="zh-CN" altLang="en-US" dirty="0"/>
          </a:p>
        </p:txBody>
      </p:sp>
      <p:sp>
        <p:nvSpPr>
          <p:cNvPr id="6" name="灯片编号占位符 5"/>
          <p:cNvSpPr>
            <a:spLocks noGrp="1"/>
          </p:cNvSpPr>
          <p:nvPr>
            <p:ph type="sldNum" sz="quarter" idx="13"/>
            <p:custDataLst>
              <p:tags r:id="rId1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1" y="-17930"/>
            <a:ext cx="12192001" cy="6875929"/>
            <a:chOff x="-1" y="-17930"/>
            <a:chExt cx="12192001" cy="6875929"/>
          </a:xfrm>
        </p:grpSpPr>
        <p:pic>
          <p:nvPicPr>
            <p:cNvPr id="12" name="图片 11"/>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3"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6"/>
            </p:custDataLst>
          </p:nvPr>
        </p:nvSpPr>
        <p:spPr/>
        <p:txBody>
          <a:bodyPr lIns="100800" tIns="39600" rIns="75600" bIns="39600">
            <a:noAutofit/>
          </a:bodyPr>
          <a:lstStyle>
            <a:lvl1pPr>
              <a:defRPr baseline="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8" name="日期占位符 7"/>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8"/>
            </p:custDataLst>
          </p:nvPr>
        </p:nvSpPr>
        <p:spPr/>
        <p:txBody>
          <a:bodyPr/>
          <a:lstStyle/>
          <a:p>
            <a:endParaRPr lang="zh-CN" altLang="en-US" dirty="0"/>
          </a:p>
        </p:txBody>
      </p:sp>
      <p:sp>
        <p:nvSpPr>
          <p:cNvPr id="10" name="灯片编号占位符 9"/>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grpSp>
        <p:nvGrpSpPr>
          <p:cNvPr id="5" name="组合 4"/>
          <p:cNvGrpSpPr/>
          <p:nvPr>
            <p:custDataLst>
              <p:tags r:id="rId2"/>
            </p:custDataLst>
          </p:nvPr>
        </p:nvGrpSpPr>
        <p:grpSpPr>
          <a:xfrm>
            <a:off x="-2" y="0"/>
            <a:ext cx="12192001" cy="6867831"/>
            <a:chOff x="-2" y="0"/>
            <a:chExt cx="12192001" cy="6867831"/>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charset="-122"/>
                <a:ea typeface="微软雅黑" panose="020B0503020204020204" charset="-122"/>
              </a:endParaRPr>
            </a:p>
          </p:txBody>
        </p:sp>
        <p:grpSp>
          <p:nvGrpSpPr>
            <p:cNvPr id="14" name="组合 13"/>
            <p:cNvGrpSpPr/>
            <p:nvPr userDrawn="1">
              <p:custDataLst>
                <p:tags r:id="rId4"/>
              </p:custDataLst>
            </p:nvPr>
          </p:nvGrpSpPr>
          <p:grpSpPr>
            <a:xfrm flipH="1">
              <a:off x="-2" y="0"/>
              <a:ext cx="1425389" cy="1130095"/>
              <a:chOff x="7778078" y="0"/>
              <a:chExt cx="4413923" cy="3499502"/>
            </a:xfrm>
          </p:grpSpPr>
          <p:sp>
            <p:nvSpPr>
              <p:cNvPr id="15" name="任意多边形: 形状 14"/>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6" name="任意多边形: 形状 15"/>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7" name="任意多边形: 形状 16"/>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8" name="任意多边形: 形状 17"/>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19" name="组合 18"/>
            <p:cNvGrpSpPr/>
            <p:nvPr userDrawn="1">
              <p:custDataLst>
                <p:tags r:id="rId9"/>
              </p:custDataLst>
            </p:nvPr>
          </p:nvGrpSpPr>
          <p:grpSpPr>
            <a:xfrm rot="10800000" flipH="1">
              <a:off x="10766610" y="5737736"/>
              <a:ext cx="1425389" cy="1130095"/>
              <a:chOff x="7778078" y="0"/>
              <a:chExt cx="4413923" cy="3499502"/>
            </a:xfrm>
          </p:grpSpPr>
          <p:sp>
            <p:nvSpPr>
              <p:cNvPr id="20" name="任意多边形: 形状 1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1" name="任意多边形: 形状 2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2" name="任意多边形: 形状 2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3" name="任意多边形: 形状 2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sp>
        <p:nvSpPr>
          <p:cNvPr id="2" name="标题 1"/>
          <p:cNvSpPr>
            <a:spLocks noGrp="1"/>
          </p:cNvSpPr>
          <p:nvPr>
            <p:ph type="title" hasCustomPrompt="1"/>
            <p:custDataLst>
              <p:tags r:id="rId14"/>
            </p:custDataLst>
          </p:nvPr>
        </p:nvSpPr>
        <p:spPr>
          <a:xfrm>
            <a:off x="1281600" y="1249200"/>
            <a:ext cx="9626400" cy="723600"/>
          </a:xfrm>
        </p:spPr>
        <p:txBody>
          <a:bodyPr lIns="100800" tIns="39600" rIns="75600" bIns="39600" anchor="ctr">
            <a:noAutofit/>
          </a:bodyP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5"/>
            </p:custDataLst>
          </p:nvPr>
        </p:nvSpPr>
        <p:spPr>
          <a:xfrm>
            <a:off x="1281113" y="2163600"/>
            <a:ext cx="9626600" cy="3445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1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7"/>
            </p:custDataLst>
          </p:nvPr>
        </p:nvSpPr>
        <p:spPr/>
        <p:txBody>
          <a:bodyPr/>
          <a:lstStyle/>
          <a:p>
            <a:endParaRPr lang="zh-CN" altLang="en-US" dirty="0"/>
          </a:p>
        </p:txBody>
      </p:sp>
      <p:sp>
        <p:nvSpPr>
          <p:cNvPr id="10" name="灯片编号占位符 9"/>
          <p:cNvSpPr>
            <a:spLocks noGrp="1"/>
          </p:cNvSpPr>
          <p:nvPr>
            <p:ph type="sldNum" sz="quarter" idx="16"/>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3" name="组合 2"/>
          <p:cNvGrpSpPr/>
          <p:nvPr>
            <p:custDataLst>
              <p:tags r:id="rId3"/>
            </p:custDataLst>
          </p:nvPr>
        </p:nvGrpSpPr>
        <p:grpSpPr>
          <a:xfrm>
            <a:off x="-2" y="0"/>
            <a:ext cx="12192002" cy="6858000"/>
            <a:chOff x="-2" y="0"/>
            <a:chExt cx="12192002" cy="6858000"/>
          </a:xfrm>
        </p:grpSpPr>
        <p:grpSp>
          <p:nvGrpSpPr>
            <p:cNvPr id="12" name="组合 11"/>
            <p:cNvGrpSpPr/>
            <p:nvPr userDrawn="1">
              <p:custDataLst>
                <p:tags r:id="rId4"/>
              </p:custDataLst>
            </p:nvPr>
          </p:nvGrpSpPr>
          <p:grpSpPr>
            <a:xfrm flipH="1">
              <a:off x="-2" y="0"/>
              <a:ext cx="1425389" cy="1130095"/>
              <a:chOff x="7778078" y="0"/>
              <a:chExt cx="4413923" cy="3499502"/>
            </a:xfrm>
          </p:grpSpPr>
          <p:sp>
            <p:nvSpPr>
              <p:cNvPr id="13" name="任意多边形: 形状 12"/>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4" name="任意多边形: 形状 13"/>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5" name="任意多边形: 形状 14"/>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6" name="任意多边形: 形状 15"/>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17" name="组合 16"/>
            <p:cNvGrpSpPr/>
            <p:nvPr userDrawn="1">
              <p:custDataLst>
                <p:tags r:id="rId9"/>
              </p:custDataLst>
            </p:nvPr>
          </p:nvGrpSpPr>
          <p:grpSpPr>
            <a:xfrm rot="10800000" flipH="1">
              <a:off x="10766611" y="5727905"/>
              <a:ext cx="1425389" cy="1130095"/>
              <a:chOff x="7778078" y="0"/>
              <a:chExt cx="4413923" cy="3499502"/>
            </a:xfrm>
          </p:grpSpPr>
          <p:sp>
            <p:nvSpPr>
              <p:cNvPr id="18" name="任意多边形: 形状 17"/>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9" name="任意多边形: 形状 18"/>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0" name="任意多边形: 形状 19"/>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1" name="任意多边形: 形状 20"/>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sp>
        <p:nvSpPr>
          <p:cNvPr id="2" name="标题 1"/>
          <p:cNvSpPr>
            <a:spLocks noGrp="1"/>
          </p:cNvSpPr>
          <p:nvPr>
            <p:ph type="title" hasCustomPrompt="1"/>
            <p:custDataLst>
              <p:tags r:id="rId14"/>
            </p:custDataLst>
          </p:nvPr>
        </p:nvSpPr>
        <p:spPr>
          <a:xfrm>
            <a:off x="583200" y="770400"/>
            <a:ext cx="3960000" cy="882000"/>
          </a:xfrm>
        </p:spPr>
        <p:txBody>
          <a:bodyPr lIns="100800" tIns="39600" rIns="75600" bIns="39600" anchor="ctr">
            <a:noAutofit/>
          </a:bodyP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5"/>
            </p:custDataLst>
          </p:nvPr>
        </p:nvSpPr>
        <p:spPr>
          <a:xfrm>
            <a:off x="586800" y="1764000"/>
            <a:ext cx="3956400" cy="4093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6"/>
            </p:custDataLst>
          </p:nvPr>
        </p:nvSpPr>
        <p:spPr>
          <a:xfrm>
            <a:off x="5101200" y="769938"/>
            <a:ext cx="6480000" cy="5087937"/>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7"/>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8"/>
            </p:custDataLst>
          </p:nvPr>
        </p:nvSpPr>
        <p:spPr/>
        <p:txBody>
          <a:bodyPr/>
          <a:lstStyle/>
          <a:p>
            <a:endParaRPr lang="zh-CN" altLang="en-US" dirty="0"/>
          </a:p>
        </p:txBody>
      </p:sp>
      <p:sp>
        <p:nvSpPr>
          <p:cNvPr id="11" name="灯片编号占位符 10"/>
          <p:cNvSpPr>
            <a:spLocks noGrp="1"/>
          </p:cNvSpPr>
          <p:nvPr>
            <p:ph type="sldNum" sz="quarter" idx="17"/>
            <p:custDataLst>
              <p:tags r:id="rId1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7" name="组合 16"/>
          <p:cNvGrpSpPr/>
          <p:nvPr>
            <p:custDataLst>
              <p:tags r:id="rId3"/>
            </p:custDataLst>
          </p:nvPr>
        </p:nvGrpSpPr>
        <p:grpSpPr>
          <a:xfrm>
            <a:off x="-2" y="0"/>
            <a:ext cx="12192002" cy="6858000"/>
            <a:chOff x="-2" y="0"/>
            <a:chExt cx="12192002" cy="6858000"/>
          </a:xfrm>
        </p:grpSpPr>
        <p:grpSp>
          <p:nvGrpSpPr>
            <p:cNvPr id="18" name="组合 17"/>
            <p:cNvGrpSpPr/>
            <p:nvPr userDrawn="1">
              <p:custDataLst>
                <p:tags r:id="rId4"/>
              </p:custDataLst>
            </p:nvPr>
          </p:nvGrpSpPr>
          <p:grpSpPr>
            <a:xfrm flipH="1">
              <a:off x="-2" y="0"/>
              <a:ext cx="1425389" cy="1130095"/>
              <a:chOff x="7778078" y="0"/>
              <a:chExt cx="4413923" cy="3499502"/>
            </a:xfrm>
          </p:grpSpPr>
          <p:sp>
            <p:nvSpPr>
              <p:cNvPr id="24" name="任意多边形: 形状 2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5" name="任意多边形: 形状 2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6" name="任意多边形: 形状 2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7" name="任意多边形: 形状 2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19" name="组合 18"/>
            <p:cNvGrpSpPr/>
            <p:nvPr userDrawn="1">
              <p:custDataLst>
                <p:tags r:id="rId9"/>
              </p:custDataLst>
            </p:nvPr>
          </p:nvGrpSpPr>
          <p:grpSpPr>
            <a:xfrm rot="10800000" flipH="1">
              <a:off x="10766611" y="5727905"/>
              <a:ext cx="1425389" cy="1130095"/>
              <a:chOff x="7778078" y="0"/>
              <a:chExt cx="4413923" cy="3499502"/>
            </a:xfrm>
          </p:grpSpPr>
          <p:sp>
            <p:nvSpPr>
              <p:cNvPr id="20" name="任意多边形: 形状 1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1" name="任意多边形: 形状 2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2" name="任意多边形: 形状 2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3" name="任意多边形: 形状 2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sp>
        <p:nvSpPr>
          <p:cNvPr id="2" name="标题 1"/>
          <p:cNvSpPr>
            <a:spLocks noGrp="1"/>
          </p:cNvSpPr>
          <p:nvPr>
            <p:ph type="title"/>
            <p:custDataLst>
              <p:tags r:id="rId14"/>
            </p:custDataLst>
          </p:nvPr>
        </p:nvSpPr>
        <p:spPr>
          <a:xfrm>
            <a:off x="612000" y="781200"/>
            <a:ext cx="10976400" cy="626400"/>
          </a:xfrm>
        </p:spPr>
        <p:txBody>
          <a:bodyPr lIns="100800" tIns="39600" rIns="75600" bIns="39600" anchor="ctr">
            <a:noAutofit/>
          </a:bodyP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8"/>
            </p:custDataLst>
          </p:nvPr>
        </p:nvSpPr>
        <p:spPr/>
        <p:txBody>
          <a:bodyPr/>
          <a:lstStyle/>
          <a:p>
            <a:endParaRPr lang="zh-CN" altLang="en-US" dirty="0"/>
          </a:p>
        </p:txBody>
      </p:sp>
      <p:sp>
        <p:nvSpPr>
          <p:cNvPr id="11" name="灯片编号占位符 10"/>
          <p:cNvSpPr>
            <a:spLocks noGrp="1"/>
          </p:cNvSpPr>
          <p:nvPr>
            <p:ph type="sldNum" sz="quarter" idx="17"/>
            <p:custDataLst>
              <p:tags r:id="rId1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2" name="组合 11"/>
          <p:cNvGrpSpPr/>
          <p:nvPr>
            <p:custDataLst>
              <p:tags r:id="rId3"/>
            </p:custDataLst>
          </p:nvPr>
        </p:nvGrpSpPr>
        <p:grpSpPr>
          <a:xfrm>
            <a:off x="-2" y="0"/>
            <a:ext cx="12192002" cy="6858000"/>
            <a:chOff x="-2" y="0"/>
            <a:chExt cx="12192002" cy="6858000"/>
          </a:xfrm>
        </p:grpSpPr>
        <p:grpSp>
          <p:nvGrpSpPr>
            <p:cNvPr id="13" name="组合 12"/>
            <p:cNvGrpSpPr/>
            <p:nvPr userDrawn="1">
              <p:custDataLst>
                <p:tags r:id="rId4"/>
              </p:custDataLst>
            </p:nvPr>
          </p:nvGrpSpPr>
          <p:grpSpPr>
            <a:xfrm flipH="1">
              <a:off x="-2" y="0"/>
              <a:ext cx="1425389" cy="1130095"/>
              <a:chOff x="7778078" y="0"/>
              <a:chExt cx="4413923" cy="3499502"/>
            </a:xfrm>
          </p:grpSpPr>
          <p:sp>
            <p:nvSpPr>
              <p:cNvPr id="19" name="任意多边形: 形状 18"/>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0" name="任意多边形: 形状 19"/>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1" name="任意多边形: 形状 20"/>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2" name="任意多边形: 形状 21"/>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14" name="组合 13"/>
            <p:cNvGrpSpPr/>
            <p:nvPr userDrawn="1">
              <p:custDataLst>
                <p:tags r:id="rId9"/>
              </p:custDataLst>
            </p:nvPr>
          </p:nvGrpSpPr>
          <p:grpSpPr>
            <a:xfrm rot="10800000" flipH="1">
              <a:off x="10766611" y="5727905"/>
              <a:ext cx="1425389" cy="1130095"/>
              <a:chOff x="7778078" y="0"/>
              <a:chExt cx="4413923" cy="3499502"/>
            </a:xfrm>
          </p:grpSpPr>
          <p:sp>
            <p:nvSpPr>
              <p:cNvPr id="15" name="任意多边形: 形状 14"/>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6" name="任意多边形: 形状 15"/>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7" name="任意多边形: 形状 16"/>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8" name="任意多边形: 形状 17"/>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sp>
        <p:nvSpPr>
          <p:cNvPr id="2" name="标题 1"/>
          <p:cNvSpPr>
            <a:spLocks noGrp="1"/>
          </p:cNvSpPr>
          <p:nvPr>
            <p:ph type="title"/>
            <p:custDataLst>
              <p:tags r:id="rId14"/>
            </p:custDataLst>
          </p:nvPr>
        </p:nvSpPr>
        <p:spPr>
          <a:xfrm>
            <a:off x="604800" y="669600"/>
            <a:ext cx="10976400" cy="565200"/>
          </a:xfrm>
        </p:spPr>
        <p:txBody>
          <a:bodyPr lIns="100800" tIns="39600" rIns="75600" bIns="39600" anchor="ctr">
            <a:noAutofit/>
          </a:bodyP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7"/>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8"/>
            </p:custDataLst>
          </p:nvPr>
        </p:nvSpPr>
        <p:spPr/>
        <p:txBody>
          <a:bodyPr/>
          <a:lstStyle/>
          <a:p>
            <a:endParaRPr lang="zh-CN" altLang="en-US" dirty="0"/>
          </a:p>
        </p:txBody>
      </p:sp>
      <p:sp>
        <p:nvSpPr>
          <p:cNvPr id="11" name="灯片编号占位符 10"/>
          <p:cNvSpPr>
            <a:spLocks noGrp="1"/>
          </p:cNvSpPr>
          <p:nvPr>
            <p:ph type="sldNum" sz="quarter" idx="17"/>
            <p:custDataLst>
              <p:tags r:id="rId1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14" name="组合 13"/>
          <p:cNvGrpSpPr/>
          <p:nvPr>
            <p:custDataLst>
              <p:tags r:id="rId3"/>
            </p:custDataLst>
          </p:nvPr>
        </p:nvGrpSpPr>
        <p:grpSpPr>
          <a:xfrm>
            <a:off x="-1" y="-17930"/>
            <a:ext cx="12192001" cy="6875929"/>
            <a:chOff x="-1" y="-17930"/>
            <a:chExt cx="12192001" cy="6875929"/>
          </a:xfrm>
        </p:grpSpPr>
        <p:pic>
          <p:nvPicPr>
            <p:cNvPr id="15" name="图片 14"/>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6" name="任意多边形: 形状 28"/>
            <p:cNvSpPr/>
            <p:nvPr>
              <p:custDataLst>
                <p:tags r:id="rId6"/>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7"/>
            </p:custDataLst>
          </p:nvPr>
        </p:nvSpPr>
        <p:spPr>
          <a:xfrm>
            <a:off x="579600" y="237600"/>
            <a:ext cx="11037600" cy="441964"/>
          </a:xfrm>
        </p:spPr>
        <p:txBody>
          <a:bodyPr lIns="100800" tIns="39600" rIns="75600" bIns="39600">
            <a:no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3"/>
            </p:custDataLst>
          </p:nvPr>
        </p:nvSpPr>
        <p:spPr/>
        <p:txBody>
          <a:bodyPr/>
          <a:lstStyle/>
          <a:p>
            <a:endParaRPr lang="zh-CN" altLang="en-US" dirty="0"/>
          </a:p>
        </p:txBody>
      </p:sp>
      <p:sp>
        <p:nvSpPr>
          <p:cNvPr id="12" name="灯片编号占位符 11"/>
          <p:cNvSpPr>
            <a:spLocks noGrp="1"/>
          </p:cNvSpPr>
          <p:nvPr>
            <p:ph type="sldNum" sz="quarter" idx="19"/>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4" name="组合 3"/>
          <p:cNvGrpSpPr/>
          <p:nvPr>
            <p:custDataLst>
              <p:tags r:id="rId3"/>
            </p:custDataLst>
          </p:nvPr>
        </p:nvGrpSpPr>
        <p:grpSpPr>
          <a:xfrm>
            <a:off x="-1" y="0"/>
            <a:ext cx="12192001" cy="6867831"/>
            <a:chOff x="-1" y="0"/>
            <a:chExt cx="12192001" cy="6867831"/>
          </a:xfrm>
        </p:grpSpPr>
        <p:grpSp>
          <p:nvGrpSpPr>
            <p:cNvPr id="11" name="组合 10"/>
            <p:cNvGrpSpPr/>
            <p:nvPr userDrawn="1">
              <p:custDataLst>
                <p:tags r:id="rId4"/>
              </p:custDataLst>
            </p:nvPr>
          </p:nvGrpSpPr>
          <p:grpSpPr>
            <a:xfrm flipH="1">
              <a:off x="-1" y="0"/>
              <a:ext cx="3893927" cy="3087232"/>
              <a:chOff x="7778078" y="0"/>
              <a:chExt cx="4413923" cy="3499502"/>
            </a:xfrm>
          </p:grpSpPr>
          <p:sp>
            <p:nvSpPr>
              <p:cNvPr id="12" name="任意多边形: 形状 11"/>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3" name="任意多边形: 形状 12"/>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4" name="任意多边形: 形状 13"/>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5" name="任意多边形: 形状 14"/>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21" name="组合 20"/>
            <p:cNvGrpSpPr/>
            <p:nvPr userDrawn="1">
              <p:custDataLst>
                <p:tags r:id="rId9"/>
              </p:custDataLst>
            </p:nvPr>
          </p:nvGrpSpPr>
          <p:grpSpPr>
            <a:xfrm rot="10800000" flipH="1">
              <a:off x="8298073" y="3780599"/>
              <a:ext cx="3893927" cy="3087232"/>
              <a:chOff x="7778078" y="0"/>
              <a:chExt cx="4413923" cy="3499502"/>
            </a:xfrm>
          </p:grpSpPr>
          <p:sp>
            <p:nvSpPr>
              <p:cNvPr id="22" name="任意多边形: 形状 21"/>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3" name="任意多边形: 形状 22"/>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4" name="任意多边形: 形状 23"/>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25" name="任意多边形: 形状 24"/>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sp>
        <p:nvSpPr>
          <p:cNvPr id="2" name="标题 1"/>
          <p:cNvSpPr>
            <a:spLocks noGrp="1"/>
          </p:cNvSpPr>
          <p:nvPr>
            <p:ph type="title" hasCustomPrompt="1"/>
            <p:custDataLst>
              <p:tags r:id="rId14"/>
            </p:custDataLst>
          </p:nvPr>
        </p:nvSpPr>
        <p:spPr>
          <a:xfrm>
            <a:off x="1522800" y="1339200"/>
            <a:ext cx="9144000" cy="2386800"/>
          </a:xfrm>
        </p:spPr>
        <p:txBody>
          <a:bodyPr lIns="100800" tIns="39600" rIns="75600" bIns="39600" anchor="b">
            <a:noAutofit/>
          </a:bodyPr>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1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7"/>
            </p:custDataLst>
          </p:nvPr>
        </p:nvSpPr>
        <p:spPr/>
        <p:txBody>
          <a:bodyPr/>
          <a:lstStyle/>
          <a:p>
            <a:endParaRPr lang="zh-CN" altLang="en-US" dirty="0"/>
          </a:p>
        </p:txBody>
      </p:sp>
      <p:sp>
        <p:nvSpPr>
          <p:cNvPr id="9" name="灯片编号占位符 8"/>
          <p:cNvSpPr>
            <a:spLocks noGrp="1"/>
          </p:cNvSpPr>
          <p:nvPr>
            <p:ph type="sldNum" sz="quarter" idx="16"/>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9" name="组合 18"/>
          <p:cNvGrpSpPr/>
          <p:nvPr>
            <p:custDataLst>
              <p:tags r:id="rId2"/>
            </p:custDataLst>
          </p:nvPr>
        </p:nvGrpSpPr>
        <p:grpSpPr>
          <a:xfrm>
            <a:off x="-1" y="-17930"/>
            <a:ext cx="12192001" cy="6875929"/>
            <a:chOff x="-1" y="-17930"/>
            <a:chExt cx="12192001" cy="6875929"/>
          </a:xfrm>
        </p:grpSpPr>
        <p:pic>
          <p:nvPicPr>
            <p:cNvPr id="20" name="图片 19"/>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21"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p:txBody>
          <a:bodyPr/>
          <a:lstStyle>
            <a:lvl1pPr>
              <a:defRPr baseline="0">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9" name="组合 8"/>
          <p:cNvGrpSpPr/>
          <p:nvPr>
            <p:custDataLst>
              <p:tags r:id="rId2"/>
            </p:custDataLst>
          </p:nvPr>
        </p:nvGrpSpPr>
        <p:grpSpPr>
          <a:xfrm flipV="1">
            <a:off x="8256760" y="3644"/>
            <a:ext cx="3935241" cy="6874019"/>
            <a:chOff x="7778078" y="0"/>
            <a:chExt cx="4413923" cy="3499502"/>
          </a:xfrm>
        </p:grpSpPr>
        <p:sp>
          <p:nvSpPr>
            <p:cNvPr id="10" name="任意多边形: 形状 9"/>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1" name="任意多边形: 形状 10"/>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2" name="任意多边形: 形状 11"/>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13" name="任意多边形: 形状 12"/>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sp>
        <p:nvSpPr>
          <p:cNvPr id="20" name="标题 1"/>
          <p:cNvSpPr>
            <a:spLocks noGrp="1"/>
          </p:cNvSpPr>
          <p:nvPr>
            <p:ph type="title" hasCustomPrompt="1"/>
            <p:custDataLst>
              <p:tags r:id="rId7"/>
            </p:custDataLst>
          </p:nvPr>
        </p:nvSpPr>
        <p:spPr>
          <a:xfrm>
            <a:off x="1069325" y="2209948"/>
            <a:ext cx="6115246" cy="1219052"/>
          </a:xfrm>
        </p:spPr>
        <p:txBody>
          <a:bodyPr lIns="90000" tIns="46800" rIns="90000" bIns="46800" anchor="b" anchorCtr="0">
            <a:normAutofit/>
          </a:bodyPr>
          <a:lstStyle>
            <a:lvl1pPr algn="l">
              <a:defRPr sz="54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8"/>
            </p:custDataLst>
          </p:nvPr>
        </p:nvSpPr>
        <p:spPr>
          <a:xfrm>
            <a:off x="1069325" y="3500859"/>
            <a:ext cx="6115246" cy="1015623"/>
          </a:xfrm>
        </p:spPr>
        <p:txBody>
          <a:bodyPr lIns="90000" tIns="46800" rIns="90000" bIns="46800" anchor="t">
            <a:normAutofit/>
          </a:bodyPr>
          <a:lstStyle>
            <a:lvl1pPr marL="0" indent="0" algn="l">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日期占位符 1"/>
          <p:cNvSpPr>
            <a:spLocks noGrp="1"/>
          </p:cNvSpPr>
          <p:nvPr>
            <p:ph type="dt" sz="half" idx="10"/>
            <p:custDataLst>
              <p:tags r:id="rId9"/>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0"/>
            </p:custDataLst>
          </p:nvPr>
        </p:nvSpPr>
        <p:spPr/>
        <p:txBody>
          <a:bodyPr/>
          <a:lstStyle>
            <a:lvl1pPr>
              <a:defRPr baseline="0">
                <a:latin typeface="微软雅黑" panose="020B0503020204020204" charset="-122"/>
              </a:defRPr>
            </a:lvl1pPr>
          </a:lstStyle>
          <a:p>
            <a:endParaRPr lang="zh-CN" altLang="en-US" dirty="0"/>
          </a:p>
        </p:txBody>
      </p:sp>
      <p:sp>
        <p:nvSpPr>
          <p:cNvPr id="4" name="灯片编号占位符 3"/>
          <p:cNvSpPr>
            <a:spLocks noGrp="1"/>
          </p:cNvSpPr>
          <p:nvPr>
            <p:ph type="sldNum" sz="quarter" idx="12"/>
            <p:custDataLst>
              <p:tags r:id="rId11"/>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5"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baseline="0">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baseline="0">
                <a:latin typeface="微软雅黑" panose="020B0503020204020204" charset="-122"/>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baseline="0">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7778078" y="0"/>
            <a:ext cx="4413923" cy="3499502"/>
            <a:chOff x="7778078" y="0"/>
            <a:chExt cx="4413923" cy="3499502"/>
          </a:xfrm>
        </p:grpSpPr>
        <p:sp>
          <p:nvSpPr>
            <p:cNvPr id="8" name="任意多边形: 形状 7"/>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a typeface="微软雅黑" panose="020B0503020204020204" charset="-122"/>
              </a:endParaRPr>
            </a:p>
          </p:txBody>
        </p:sp>
        <p:sp>
          <p:nvSpPr>
            <p:cNvPr id="9" name="任意多边形: 形状 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a typeface="微软雅黑" panose="020B0503020204020204" charset="-122"/>
              </a:endParaRPr>
            </a:p>
          </p:txBody>
        </p:sp>
        <p:sp>
          <p:nvSpPr>
            <p:cNvPr id="10" name="任意多边形: 形状 9"/>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a typeface="微软雅黑" panose="020B0503020204020204" charset="-122"/>
              </a:endParaRPr>
            </a:p>
          </p:txBody>
        </p:sp>
        <p:sp>
          <p:nvSpPr>
            <p:cNvPr id="11" name="任意多边形: 形状 10"/>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lvl1pPr>
              <a:defRPr baseline="0">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26" name="组合 25"/>
          <p:cNvGrpSpPr/>
          <p:nvPr>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charset="-122"/>
                <a:ea typeface="微软雅黑" panose="020B050302020402020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charset="-122"/>
                </a:endParaRPr>
              </a:p>
            </p:txBody>
          </p:sp>
        </p:gr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baseline="0">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baseline="0">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baseline="0">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235.xml"/><Relationship Id="rId24" Type="http://schemas.openxmlformats.org/officeDocument/2006/relationships/tags" Target="../tags/tag234.xml"/><Relationship Id="rId23" Type="http://schemas.openxmlformats.org/officeDocument/2006/relationships/tags" Target="../tags/tag233.xml"/><Relationship Id="rId22" Type="http://schemas.openxmlformats.org/officeDocument/2006/relationships/tags" Target="../tags/tag232.xml"/><Relationship Id="rId21" Type="http://schemas.openxmlformats.org/officeDocument/2006/relationships/tags" Target="../tags/tag231.xml"/><Relationship Id="rId20" Type="http://schemas.openxmlformats.org/officeDocument/2006/relationships/tags" Target="../tags/tag230.xml"/><Relationship Id="rId2" Type="http://schemas.openxmlformats.org/officeDocument/2006/relationships/slideLayout" Target="../slideLayouts/slideLayout2.xml"/><Relationship Id="rId19" Type="http://schemas.openxmlformats.org/officeDocument/2006/relationships/image" Target="../media/image2.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tags" Target="../tags/tag23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2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2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2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a:srcRect t="15014"/>
          <a:stretch>
            <a:fillRect/>
          </a:stretch>
        </p:blipFill>
        <p:spPr>
          <a:xfrm>
            <a:off x="8703310" y="0"/>
            <a:ext cx="3390900" cy="995680"/>
          </a:xfrm>
          <a:prstGeom prst="rect">
            <a:avLst/>
          </a:prstGeom>
        </p:spPr>
      </p:pic>
      <p:sp>
        <p:nvSpPr>
          <p:cNvPr id="21" name="主标题"/>
          <p:cNvSpPr txBox="1"/>
          <p:nvPr/>
        </p:nvSpPr>
        <p:spPr>
          <a:xfrm>
            <a:off x="669925" y="3945890"/>
            <a:ext cx="10852785" cy="829945"/>
          </a:xfrm>
          <a:prstGeom prst="rect">
            <a:avLst/>
          </a:prstGeom>
          <a:noFill/>
        </p:spPr>
        <p:txBody>
          <a:bodyPr wrap="square" rtlCol="0">
            <a:spAutoFit/>
          </a:bodyPr>
          <a:lstStyle/>
          <a:p>
            <a:pPr algn="dist" defTabSz="457200"/>
            <a:r>
              <a:rPr lang="zh-CN" sz="4800" b="1" noProof="0" dirty="0" smtClean="0">
                <a:solidFill>
                  <a:srgbClr val="000000"/>
                </a:solidFill>
                <a:effectLst>
                  <a:outerShdw blurRad="38100" dist="25400" dir="5400000" algn="tl" rotWithShape="0">
                    <a:srgbClr val="000000">
                      <a:alpha val="43000"/>
                    </a:srgbClr>
                  </a:outerShdw>
                </a:effectLst>
                <a:latin typeface="黑体" panose="02010609060101010101" charset="-122"/>
                <a:ea typeface="黑体" panose="02010609060101010101" charset="-122"/>
                <a:cs typeface="+mj-cs"/>
                <a:sym typeface="+mn-ea"/>
              </a:rPr>
              <a:t>大学生</a:t>
            </a:r>
            <a:r>
              <a:rPr lang="zh-CN" altLang="en-US" sz="4800" b="1" noProof="0" dirty="0" smtClean="0">
                <a:solidFill>
                  <a:srgbClr val="000000"/>
                </a:solidFill>
                <a:effectLst>
                  <a:outerShdw blurRad="38100" dist="25400" dir="5400000" algn="tl" rotWithShape="0">
                    <a:srgbClr val="000000">
                      <a:alpha val="43000"/>
                    </a:srgbClr>
                  </a:outerShdw>
                </a:effectLst>
                <a:latin typeface="黑体" panose="02010609060101010101" charset="-122"/>
                <a:ea typeface="黑体" panose="02010609060101010101" charset="-122"/>
                <a:cs typeface="+mj-cs"/>
                <a:sym typeface="+mn-ea"/>
              </a:rPr>
              <a:t>医疗保险政策解读</a:t>
            </a:r>
            <a:endParaRPr lang="zh-CN" altLang="zh-CN" sz="4800" b="1" smtClean="0">
              <a:solidFill>
                <a:schemeClr val="accent1"/>
              </a:solidFill>
              <a:latin typeface="Arial" panose="020B0604020202020204" pitchFamily="34" charset="0"/>
              <a:ea typeface="微软雅黑" panose="020B0503020204020204" charset="-122"/>
              <a:sym typeface="Arial" panose="020B0604020202020204" pitchFamily="34" charset="0"/>
            </a:endParaRPr>
          </a:p>
        </p:txBody>
      </p:sp>
      <p:grpSp>
        <p:nvGrpSpPr>
          <p:cNvPr id="6" name="汇报人组合"/>
          <p:cNvGrpSpPr/>
          <p:nvPr/>
        </p:nvGrpSpPr>
        <p:grpSpPr>
          <a:xfrm>
            <a:off x="4125595" y="5191760"/>
            <a:ext cx="3308985" cy="996315"/>
            <a:chOff x="4441371" y="6024192"/>
            <a:chExt cx="3309258" cy="390979"/>
          </a:xfrm>
        </p:grpSpPr>
        <p:sp>
          <p:nvSpPr>
            <p:cNvPr id="11" name="汇报人"/>
            <p:cNvSpPr txBox="1"/>
            <p:nvPr/>
          </p:nvSpPr>
          <p:spPr>
            <a:xfrm>
              <a:off x="4660265" y="6217361"/>
              <a:ext cx="2870200" cy="132320"/>
            </a:xfrm>
            <a:prstGeom prst="rect">
              <a:avLst/>
            </a:prstGeom>
            <a:noFill/>
          </p:spPr>
          <p:txBody>
            <a:bodyPr wrap="square" rtlCol="0">
              <a:spAutoFit/>
            </a:bodyPr>
            <a:p>
              <a:pPr algn="dist" defTabSz="457200"/>
              <a:r>
                <a:rPr lang="en-US" sz="1600" smtClean="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2023</a:t>
              </a:r>
              <a:r>
                <a:rPr lang="zh-CN" altLang="en-US" sz="1600" smtClean="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年</a:t>
              </a:r>
              <a:r>
                <a:rPr lang="en-US" altLang="zh-CN" sz="1600" smtClean="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10</a:t>
              </a:r>
              <a:r>
                <a:rPr lang="zh-CN" altLang="en-US" sz="1600" smtClean="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月</a:t>
              </a:r>
              <a:r>
                <a:rPr lang="en-US" altLang="zh-CN" sz="1600" smtClean="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10</a:t>
              </a:r>
              <a:r>
                <a:rPr lang="zh-CN" altLang="en-US" sz="1600" smtClean="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日</a:t>
              </a:r>
              <a:endParaRPr lang="zh-CN" altLang="en-US" sz="1600" smtClean="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打底矩形"/>
            <p:cNvSpPr/>
            <p:nvPr/>
          </p:nvSpPr>
          <p:spPr>
            <a:xfrm>
              <a:off x="4441371" y="6024192"/>
              <a:ext cx="3309258" cy="390979"/>
            </a:xfrm>
            <a:prstGeom prst="roundRect">
              <a:avLst>
                <a:gd name="adj" fmla="val 50000"/>
              </a:avLst>
            </a:prstGeom>
            <a:noFill/>
            <a:ln w="63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 name="文本框 1"/>
          <p:cNvSpPr txBox="1"/>
          <p:nvPr/>
        </p:nvSpPr>
        <p:spPr>
          <a:xfrm>
            <a:off x="5126990" y="5315585"/>
            <a:ext cx="1562100" cy="368300"/>
          </a:xfrm>
          <a:prstGeom prst="rect">
            <a:avLst/>
          </a:prstGeom>
          <a:noFill/>
        </p:spPr>
        <p:txBody>
          <a:bodyPr wrap="none" rtlCol="0">
            <a:spAutoFit/>
          </a:bodyPr>
          <a:p>
            <a:pPr marR="0" algn="ctr">
              <a:buClr>
                <a:srgbClr val="0BD0D9"/>
              </a:buClr>
              <a:buSzPct val="95000"/>
            </a:pPr>
            <a:r>
              <a:rPr lang="zh-CN" altLang="en-US" b="1" dirty="0">
                <a:solidFill>
                  <a:srgbClr val="000000"/>
                </a:solidFill>
                <a:ea typeface="黑体" panose="02010609060101010101" charset="-122"/>
                <a:sym typeface="+mn-ea"/>
              </a:rPr>
              <a:t>长安大学医院</a:t>
            </a:r>
            <a:endParaRPr lang="zh-CN" altLang="en-US"/>
          </a:p>
        </p:txBody>
      </p:sp>
      <p:pic>
        <p:nvPicPr>
          <p:cNvPr id="100" name="图片 99"/>
          <p:cNvPicPr/>
          <p:nvPr/>
        </p:nvPicPr>
        <p:blipFill>
          <a:blip r:embed="rId3"/>
          <a:stretch>
            <a:fillRect/>
          </a:stretch>
        </p:blipFill>
        <p:spPr>
          <a:xfrm>
            <a:off x="0" y="951865"/>
            <a:ext cx="12191365" cy="28765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1200"/>
                                  </p:stCondLst>
                                  <p:iterate type="lt">
                                    <p:tmPct val="10000"/>
                                  </p:iterate>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500" fill="hold"/>
                                        <p:tgtEl>
                                          <p:spTgt spid="21">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1">
                                            <p:txEl>
                                              <p:pRg st="0" end="0"/>
                                            </p:txEl>
                                          </p:spTgt>
                                        </p:tgtEl>
                                      </p:cBhvr>
                                    </p:animEffect>
                                  </p:childTnLst>
                                </p:cTn>
                              </p:par>
                              <p:par>
                                <p:cTn id="10" presetID="53" presetClass="entr" presetSubtype="16" fill="hold" nodeType="withEffect">
                                  <p:stCondLst>
                                    <p:cond delay="255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
            <p:custDataLst>
              <p:tags r:id="rId1"/>
            </p:custDataLst>
          </p:nvPr>
        </p:nvPicPr>
        <p:blipFill>
          <a:blip r:embed="rId2"/>
          <a:stretch>
            <a:fillRect/>
          </a:stretch>
        </p:blipFill>
        <p:spPr>
          <a:xfrm>
            <a:off x="3416300" y="495300"/>
            <a:ext cx="5979795" cy="6149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95375" y="952500"/>
            <a:ext cx="10041255" cy="4890135"/>
          </a:xfrm>
        </p:spPr>
        <p:txBody>
          <a:bodyPr>
            <a:normAutofit fontScale="50000"/>
          </a:bodyPr>
          <a:p>
            <a:pPr>
              <a:lnSpc>
                <a:spcPct val="150000"/>
              </a:lnSpc>
            </a:pPr>
            <a:r>
              <a:rPr sz="4400">
                <a:latin typeface="宋体" panose="02010600030101010101" pitchFamily="2" charset="-122"/>
                <a:ea typeface="宋体" panose="02010600030101010101" pitchFamily="2" charset="-122"/>
                <a:cs typeface="宋体" panose="02010600030101010101" pitchFamily="2" charset="-122"/>
                <a:sym typeface="+mn-ea"/>
              </a:rPr>
              <a:t>备注：新增病种自2023年8月1日起执行。</a:t>
            </a:r>
            <a:endParaRPr sz="44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sz="3665">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3665">
                <a:latin typeface="宋体" panose="02010600030101010101" pitchFamily="2" charset="-122"/>
                <a:ea typeface="宋体" panose="02010600030101010101" pitchFamily="2" charset="-122"/>
                <a:cs typeface="宋体" panose="02010600030101010101" pitchFamily="2" charset="-122"/>
                <a:sym typeface="+mn-ea"/>
              </a:rPr>
              <a:t>     </a:t>
            </a:r>
            <a:r>
              <a:rPr sz="4400">
                <a:latin typeface="宋体" panose="02010600030101010101" pitchFamily="2" charset="-122"/>
                <a:ea typeface="宋体" panose="02010600030101010101" pitchFamily="2" charset="-122"/>
                <a:cs typeface="宋体" panose="02010600030101010101" pitchFamily="2" charset="-122"/>
                <a:sym typeface="+mn-ea"/>
              </a:rPr>
              <a:t>参保大学生需先在二级及以上医疗机构申报慢性病资格认定，审核通过以后可享受门诊慢性病补助。</a:t>
            </a:r>
            <a:endParaRPr sz="3665">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sz="3665">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3665">
                <a:latin typeface="宋体" panose="02010600030101010101" pitchFamily="2" charset="-122"/>
                <a:ea typeface="宋体" panose="02010600030101010101" pitchFamily="2" charset="-122"/>
                <a:cs typeface="宋体" panose="02010600030101010101" pitchFamily="2" charset="-122"/>
                <a:sym typeface="+mn-ea"/>
              </a:rPr>
              <a:t>     </a:t>
            </a:r>
            <a:r>
              <a:rPr sz="4400">
                <a:latin typeface="宋体" panose="02010600030101010101" pitchFamily="2" charset="-122"/>
                <a:ea typeface="宋体" panose="02010600030101010101" pitchFamily="2" charset="-122"/>
                <a:cs typeface="宋体" panose="02010600030101010101" pitchFamily="2" charset="-122"/>
                <a:sym typeface="+mn-ea"/>
              </a:rPr>
              <a:t>初次申报门诊慢性病资格通过后，于认定通过次月起享受门诊慢性病待遇。</a:t>
            </a:r>
            <a:r>
              <a:rPr sz="4400">
                <a:gradFill>
                  <a:gsLst>
                    <a:gs pos="0">
                      <a:srgbClr val="007BD3"/>
                    </a:gs>
                    <a:gs pos="100000">
                      <a:srgbClr val="034373"/>
                    </a:gs>
                  </a:gsLst>
                  <a:lin scaled="0"/>
                </a:gra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复审的病种需要每两年复审一次。</a:t>
            </a:r>
            <a:r>
              <a:rPr sz="4400">
                <a:latin typeface="宋体" panose="02010600030101010101" pitchFamily="2" charset="-122"/>
                <a:ea typeface="宋体" panose="02010600030101010101" pitchFamily="2" charset="-122"/>
                <a:cs typeface="宋体" panose="02010600030101010101" pitchFamily="2" charset="-122"/>
                <a:sym typeface="+mn-ea"/>
              </a:rPr>
              <a:t>复审认定通过的，连续享受门诊慢性病待遇。</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内容占位符 2"/>
          <p:cNvSpPr>
            <a:spLocks noGrp="1"/>
          </p:cNvSpPr>
          <p:nvPr>
            <p:ph idx="1"/>
          </p:nvPr>
        </p:nvSpPr>
        <p:spPr>
          <a:xfrm>
            <a:off x="2063750" y="1006475"/>
            <a:ext cx="8305800" cy="4717415"/>
          </a:xfrm>
        </p:spPr>
        <p:txBody>
          <a:bodyPr vert="horz" wrap="square" lIns="91440" tIns="45720" rIns="91440" bIns="45720" anchor="t" anchorCtr="0">
            <a:noAutofit/>
          </a:bodyPr>
          <a:p>
            <a:pPr>
              <a:lnSpc>
                <a:spcPts val="4540"/>
              </a:lnSpc>
              <a:buFont typeface="Wingdings" panose="05000000000000000000" pitchFamily="2" charset="2"/>
              <a:buNone/>
            </a:pPr>
            <a:r>
              <a:rPr lang="en-US" altLang="zh-CN" sz="220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2200" dirty="0">
                <a:solidFill>
                  <a:srgbClr val="000000"/>
                </a:solidFill>
                <a:latin typeface="宋体" panose="02010600030101010101" pitchFamily="2" charset="-122"/>
                <a:ea typeface="宋体" panose="02010600030101010101" pitchFamily="2" charset="-122"/>
                <a:cs typeface="宋体" panose="02010600030101010101" pitchFamily="2" charset="-122"/>
              </a:rPr>
              <a:t>报销办法：门诊慢性病起付线为</a:t>
            </a:r>
            <a:r>
              <a:rPr lang="en-US" altLang="zh-CN" sz="2200" dirty="0">
                <a:solidFill>
                  <a:srgbClr val="000000"/>
                </a:solidFill>
                <a:latin typeface="宋体" panose="02010600030101010101" pitchFamily="2" charset="-122"/>
                <a:ea typeface="宋体" panose="02010600030101010101" pitchFamily="2" charset="-122"/>
                <a:cs typeface="宋体" panose="02010600030101010101" pitchFamily="2" charset="-122"/>
              </a:rPr>
              <a:t>350</a:t>
            </a:r>
            <a:r>
              <a:rPr lang="zh-CN" altLang="en-US" sz="2200" dirty="0">
                <a:solidFill>
                  <a:srgbClr val="000000"/>
                </a:solidFill>
                <a:latin typeface="宋体" panose="02010600030101010101" pitchFamily="2" charset="-122"/>
                <a:ea typeface="宋体" panose="02010600030101010101" pitchFamily="2" charset="-122"/>
                <a:cs typeface="宋体" panose="02010600030101010101" pitchFamily="2" charset="-122"/>
              </a:rPr>
              <a:t>元，</a:t>
            </a:r>
            <a:r>
              <a:rPr sz="2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报销</a:t>
            </a:r>
            <a:r>
              <a:rPr lang="zh-CN" altLang="en-US" sz="2200" dirty="0">
                <a:solidFill>
                  <a:srgbClr val="000000"/>
                </a:solidFill>
                <a:latin typeface="宋体" panose="02010600030101010101" pitchFamily="2" charset="-122"/>
                <a:ea typeface="宋体" panose="02010600030101010101" pitchFamily="2" charset="-122"/>
                <a:cs typeface="宋体" panose="02010600030101010101" pitchFamily="2" charset="-122"/>
              </a:rPr>
              <a:t>比例为</a:t>
            </a:r>
            <a:r>
              <a:rPr lang="en-US" altLang="zh-CN" sz="2200" dirty="0">
                <a:solidFill>
                  <a:srgbClr val="000000"/>
                </a:solidFill>
                <a:latin typeface="宋体" panose="02010600030101010101" pitchFamily="2" charset="-122"/>
                <a:ea typeface="宋体" panose="02010600030101010101" pitchFamily="2" charset="-122"/>
                <a:cs typeface="宋体" panose="02010600030101010101" pitchFamily="2" charset="-122"/>
              </a:rPr>
              <a:t>65%</a:t>
            </a:r>
            <a:r>
              <a:rPr lang="zh-CN" altLang="en-US" sz="2200" dirty="0">
                <a:solidFill>
                  <a:srgbClr val="000000"/>
                </a:solidFill>
                <a:latin typeface="宋体" panose="02010600030101010101" pitchFamily="2" charset="-122"/>
                <a:ea typeface="宋体" panose="02010600030101010101" pitchFamily="2" charset="-122"/>
                <a:cs typeface="宋体" panose="02010600030101010101" pitchFamily="2" charset="-122"/>
              </a:rPr>
              <a:t>。患有两种以上同类门诊慢性病，只能享受一种疾病的封顶线；患有两种及两种以上不同类门诊慢性病，封顶线就高不就低，只能享受一种疾病的封顶线。</a:t>
            </a:r>
            <a:endParaRPr lang="en-US" altLang="zh-CN" sz="22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ts val="4540"/>
              </a:lnSpc>
              <a:buFont typeface="Wingdings" panose="05000000000000000000" pitchFamily="2" charset="2"/>
              <a:buNone/>
            </a:pPr>
            <a:r>
              <a:rPr lang="en-US" altLang="zh-CN" sz="220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altLang="en-US" sz="2200" dirty="0">
                <a:solidFill>
                  <a:srgbClr val="000000"/>
                </a:solidFill>
                <a:latin typeface="宋体" panose="02010600030101010101" pitchFamily="2" charset="-122"/>
                <a:ea typeface="宋体" panose="02010600030101010101" pitchFamily="2" charset="-122"/>
                <a:cs typeface="宋体" panose="02010600030101010101" pitchFamily="2" charset="-122"/>
              </a:rPr>
              <a:t>门诊慢性病在西安市定点医疗机构直接认定，慢性病就医购药费用实行在西安市定点医疗机构和定点零售药店直接结算，学生不需回学校医保办递交相关资料。</a:t>
            </a:r>
            <a:endParaRPr lang="zh-CN" altLang="en-US" sz="2200" dirty="0" smtClean="0">
              <a:solidFill>
                <a:srgbClr val="00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2665">
                <a:latin typeface="宋体" panose="02010600030101010101" pitchFamily="2" charset="-122"/>
                <a:ea typeface="宋体" panose="02010600030101010101" pitchFamily="2" charset="-122"/>
                <a:cs typeface="宋体" panose="02010600030101010101" pitchFamily="2" charset="-122"/>
              </a:rPr>
              <a:t>3</a:t>
            </a:r>
            <a:r>
              <a:rPr sz="2665">
                <a:latin typeface="宋体" panose="02010600030101010101" pitchFamily="2" charset="-122"/>
                <a:ea typeface="宋体" panose="02010600030101010101" pitchFamily="2" charset="-122"/>
                <a:cs typeface="宋体" panose="02010600030101010101" pitchFamily="2" charset="-122"/>
              </a:rPr>
              <a:t>、</a:t>
            </a:r>
            <a:r>
              <a:rPr lang="zh-CN" altLang="en-US" sz="2665">
                <a:latin typeface="宋体" panose="02010600030101010101" pitchFamily="2" charset="-122"/>
                <a:ea typeface="宋体" panose="02010600030101010101" pitchFamily="2" charset="-122"/>
                <a:cs typeface="宋体" panose="02010600030101010101" pitchFamily="2" charset="-122"/>
              </a:rPr>
              <a:t>门诊特殊病</a:t>
            </a:r>
            <a:endParaRPr lang="zh-CN" altLang="en-US" sz="2665">
              <a:latin typeface="宋体" panose="02010600030101010101" pitchFamily="2" charset="-122"/>
              <a:ea typeface="宋体" panose="02010600030101010101" pitchFamily="2" charset="-122"/>
              <a:cs typeface="宋体" panose="02010600030101010101" pitchFamily="2" charset="-122"/>
            </a:endParaRPr>
          </a:p>
        </p:txBody>
      </p:sp>
      <p:sp>
        <p:nvSpPr>
          <p:cNvPr id="5" name="内容占位符 4"/>
          <p:cNvSpPr/>
          <p:nvPr>
            <p:ph idx="1"/>
          </p:nvPr>
        </p:nvSpPr>
        <p:spPr>
          <a:xfrm>
            <a:off x="760095" y="952500"/>
            <a:ext cx="10041890" cy="5241290"/>
          </a:xfrm>
        </p:spPr>
        <p:txBody>
          <a:bodyPr/>
          <a:p>
            <a:r>
              <a:rPr lang="en-US" altLang="zh-CN"/>
              <a:t>     </a:t>
            </a:r>
            <a:r>
              <a:rPr lang="zh-CN" altLang="en-US" sz="2400">
                <a:latin typeface="宋体" panose="02010600030101010101" pitchFamily="2" charset="-122"/>
                <a:ea typeface="宋体" panose="02010600030101010101" pitchFamily="2" charset="-122"/>
                <a:cs typeface="宋体" panose="02010600030101010101" pitchFamily="2" charset="-122"/>
              </a:rPr>
              <a:t>参保大学生门诊进行特殊病治疗的费用（应符合西安市门诊特殊病种政策规定和特殊病种适应症条件）</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门诊特殊药品：</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参保大学生门诊使用特殊药品治疗所发生的费用（必须符合西安市特殊药品政策规定和特殊药品适应症条件），使用特殊药品所发生的费用，须先由参保大学生个人按5％的比例自付相应的费用后，再按60%比例在就诊医院进行报销。</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118235"/>
            <a:ext cx="10852150" cy="523875"/>
          </a:xfrm>
        </p:spPr>
        <p:txBody>
          <a:bodyPr>
            <a:normAutofit/>
          </a:bodyPr>
          <a:p>
            <a:r>
              <a:rPr>
                <a:latin typeface="宋体" panose="02010600030101010101" pitchFamily="2" charset="-122"/>
                <a:ea typeface="宋体" panose="02010600030101010101" pitchFamily="2" charset="-122"/>
                <a:sym typeface="+mn-ea"/>
              </a:rPr>
              <a:t>门诊紧急抢救</a:t>
            </a:r>
            <a:endParaRPr lang="zh-CN" altLang="en-US"/>
          </a:p>
        </p:txBody>
      </p:sp>
      <p:sp>
        <p:nvSpPr>
          <p:cNvPr id="3" name="内容占位符 2"/>
          <p:cNvSpPr>
            <a:spLocks noGrp="1"/>
          </p:cNvSpPr>
          <p:nvPr>
            <p:ph idx="1"/>
          </p:nvPr>
        </p:nvSpPr>
        <p:spPr>
          <a:xfrm>
            <a:off x="814705" y="1703705"/>
            <a:ext cx="10387965" cy="3587750"/>
          </a:xfrm>
        </p:spPr>
        <p:txBody>
          <a:bodyPr/>
          <a:p>
            <a:r>
              <a:rPr lang="en-US" altLang="zh-CN" sz="2400">
                <a:latin typeface="宋体" panose="02010600030101010101" pitchFamily="2" charset="-122"/>
                <a:ea typeface="宋体" panose="02010600030101010101" pitchFamily="2" charset="-122"/>
              </a:rPr>
              <a:t>    </a:t>
            </a:r>
            <a:r>
              <a:rPr lang="zh-CN" altLang="en-US" sz="2200">
                <a:latin typeface="宋体" panose="02010600030101010101" pitchFamily="2" charset="-122"/>
                <a:ea typeface="宋体" panose="02010600030101010101" pitchFamily="2" charset="-122"/>
              </a:rPr>
              <a:t>门诊紧急抢救病种范围包括凡昏迷、严重休克、大出血、中毒、严重脱水、高热惊厥、严重创伤所致严重呼吸困难、自发性或损伤性气胸、血气胸、喉梗塞及气管支气管堵塞、严重心律失常，各种原因造成内外出血危及生命者，急性心力衰竭、呼吸衰竭、肾功能衰竭等生命体征有重大改变者。</a:t>
            </a:r>
            <a:endParaRPr lang="zh-CN" altLang="en-US" sz="2200">
              <a:latin typeface="宋体" panose="02010600030101010101" pitchFamily="2" charset="-122"/>
              <a:ea typeface="宋体" panose="02010600030101010101" pitchFamily="2" charset="-122"/>
            </a:endParaRPr>
          </a:p>
          <a:p>
            <a:r>
              <a:rPr lang="en-US" altLang="zh-CN"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    </a:t>
            </a:r>
            <a:r>
              <a:rPr altLang="zh-CN"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请</a:t>
            </a:r>
            <a:r>
              <a:rPr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符</a:t>
            </a:r>
            <a:r>
              <a:rPr sz="2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合</a:t>
            </a:r>
            <a:r>
              <a:rPr sz="2200">
                <a:latin typeface="宋体" panose="02010600030101010101" pitchFamily="2" charset="-122"/>
                <a:ea typeface="宋体" panose="02010600030101010101" pitchFamily="2" charset="-122"/>
                <a:sym typeface="+mn-ea"/>
              </a:rPr>
              <a:t>门诊紧急抢救病种</a:t>
            </a:r>
            <a:r>
              <a:rPr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的学生</a:t>
            </a:r>
            <a:r>
              <a:rPr altLang="zh-CN"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按规定时间将所需资料交至校医院</a:t>
            </a:r>
            <a:r>
              <a:rPr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医保办</a:t>
            </a:r>
            <a:r>
              <a:rPr altLang="zh-CN"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a:t>
            </a:r>
            <a:r>
              <a:rPr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由校医院医保办工作人员递交市</a:t>
            </a:r>
            <a:r>
              <a:rPr altLang="zh-CN"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医保</a:t>
            </a:r>
            <a:r>
              <a:rPr sz="22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200">
              <a:latin typeface="宋体" panose="0201060003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p:cNvSpPr>
          <p:nvPr>
            <p:ph type="title"/>
          </p:nvPr>
        </p:nvSpPr>
        <p:spPr>
          <a:xfrm>
            <a:off x="3446145" y="2246630"/>
            <a:ext cx="5300345" cy="721995"/>
          </a:xfrm>
        </p:spPr>
        <p:txBody>
          <a:bodyPr vert="horz" wrap="square" lIns="0" tIns="45720" rIns="0" bIns="0" anchor="b" anchorCtr="0"/>
          <a:p>
            <a:pPr eaLnBrk="1" hangingPunct="1"/>
            <a:r>
              <a:rPr lang="zh-CN" altLang="en-US" sz="4000" dirty="0">
                <a:solidFill>
                  <a:schemeClr val="tx1"/>
                </a:solidFill>
              </a:rPr>
              <a:t>    </a:t>
            </a:r>
            <a:r>
              <a:rPr lang="zh-CN" altLang="en-US" sz="4400" b="1" dirty="0">
                <a:solidFill>
                  <a:srgbClr val="000000"/>
                </a:solidFill>
                <a:latin typeface="宋体" panose="02010600030101010101" pitchFamily="2" charset="-122"/>
                <a:ea typeface="宋体" panose="02010600030101010101" pitchFamily="2" charset="-122"/>
              </a:rPr>
              <a:t>二、住院就医</a:t>
            </a:r>
            <a:endParaRPr lang="zh-CN" altLang="en-US" sz="4400" b="1"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Rectangle 3"/>
          <p:cNvSpPr>
            <a:spLocks noGrp="1" noRot="1"/>
          </p:cNvSpPr>
          <p:nvPr>
            <p:ph idx="1"/>
          </p:nvPr>
        </p:nvSpPr>
        <p:spPr>
          <a:xfrm>
            <a:off x="1932940" y="911860"/>
            <a:ext cx="8052435" cy="5109845"/>
          </a:xfrm>
        </p:spPr>
        <p:txBody>
          <a:bodyPr vert="horz" wrap="square" lIns="91440" tIns="45720" rIns="91440" bIns="45720" anchor="t" anchorCtr="0">
            <a:normAutofit/>
          </a:bodyPr>
          <a:p>
            <a:pPr eaLnBrk="1" hangingPunct="1">
              <a:lnSpc>
                <a:spcPct val="200000"/>
              </a:lnSpc>
              <a:buFont typeface="Wingdings" panose="05000000000000000000" pitchFamily="2" charset="2"/>
              <a:buNone/>
            </a:pP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1、本市住院</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就医</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lnSpc>
                <a:spcPct val="200000"/>
              </a:lnSpc>
              <a:buFont typeface="Wingdings" panose="05000000000000000000" pitchFamily="2" charset="2"/>
              <a:buNone/>
            </a:pP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rPr>
              <a:t>参保学生持</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身份证原件电子医保凭证至医保窗口办理住院手续</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rPr>
              <a:t>，出院时直接办理医保结算手续，</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无需回学校报销</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443230"/>
            <a:ext cx="10852150" cy="622300"/>
          </a:xfrm>
        </p:spPr>
        <p:txBody>
          <a:bodyPr>
            <a:normAutofit/>
          </a:bodyPr>
          <a:p>
            <a:r>
              <a:rPr lang="zh-CN" altLang="en-US">
                <a:latin typeface="宋体" panose="02010600030101010101" pitchFamily="2" charset="-122"/>
                <a:ea typeface="宋体" panose="02010600030101010101" pitchFamily="2" charset="-122"/>
              </a:rPr>
              <a:t>住院报销待遇</a:t>
            </a:r>
            <a:endParaRPr lang="zh-CN" altLang="en-US">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669925" y="1115695"/>
            <a:ext cx="10852150" cy="4742815"/>
          </a:xfrm>
        </p:spPr>
        <p:txBody>
          <a:bodyPr/>
          <a:p>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参保大学生在定点医疗机构发生的符合政策规定的住院费用，设统筹基金起付标准和年度累计最高支付限额。具体见下表：</a:t>
            </a:r>
            <a:endParaRPr lang="zh-CN" altLang="en-US" sz="2400">
              <a:latin typeface="宋体" panose="02010600030101010101" pitchFamily="2" charset="-122"/>
              <a:ea typeface="宋体" panose="02010600030101010101" pitchFamily="2" charset="-122"/>
            </a:endParaRPr>
          </a:p>
          <a:p>
            <a:r>
              <a:rPr lang="en-US" altLang="zh-CN" sz="2400">
                <a:latin typeface="宋体" panose="02010600030101010101" pitchFamily="2" charset="-122"/>
                <a:ea typeface="宋体" panose="02010600030101010101" pitchFamily="2" charset="-122"/>
              </a:rPr>
              <a:t>    </a:t>
            </a:r>
            <a:endParaRPr lang="en-US" altLang="zh-CN" sz="240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1504950" y="2176145"/>
            <a:ext cx="9182100" cy="2505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olidFill>
                  <a:srgbClr val="000000"/>
                </a:solidFill>
                <a:latin typeface="宋体" panose="02010600030101010101" pitchFamily="2" charset="-122"/>
                <a:ea typeface="宋体" panose="02010600030101010101" pitchFamily="2" charset="-122"/>
                <a:sym typeface="+mn-ea"/>
              </a:rPr>
              <a:t>异地住院</a:t>
            </a:r>
            <a:r>
              <a:rPr>
                <a:solidFill>
                  <a:srgbClr val="000000"/>
                </a:solidFill>
                <a:latin typeface="宋体" panose="02010600030101010101" pitchFamily="2" charset="-122"/>
                <a:ea typeface="宋体" panose="02010600030101010101" pitchFamily="2" charset="-122"/>
                <a:sym typeface="+mn-ea"/>
              </a:rPr>
              <a:t>就医（寒暑假、实习期间、休学期间）</a:t>
            </a:r>
            <a:endParaRPr lang="zh-CN" altLang="en-US">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669925" y="952500"/>
            <a:ext cx="10852150" cy="5625465"/>
          </a:xfrm>
        </p:spPr>
        <p:txBody>
          <a:bodyPr>
            <a:normAutofit fontScale="25000"/>
          </a:bodyPr>
          <a:p>
            <a:r>
              <a:rPr lang="zh-CN" altLang="en-US" sz="8800" b="1">
                <a:latin typeface="宋体" panose="02010600030101010101" pitchFamily="2" charset="-122"/>
                <a:ea typeface="宋体" panose="02010600030101010101" pitchFamily="2" charset="-122"/>
                <a:cs typeface="宋体" panose="02010600030101010101" pitchFamily="2" charset="-122"/>
              </a:rPr>
              <a:t>省内异地住院就医：</a:t>
            </a:r>
            <a:endParaRPr lang="zh-CN" altLang="en-US" sz="8800" b="1">
              <a:latin typeface="宋体" panose="02010600030101010101" pitchFamily="2" charset="-122"/>
              <a:ea typeface="宋体" panose="02010600030101010101" pitchFamily="2" charset="-122"/>
              <a:cs typeface="宋体" panose="02010600030101010101" pitchFamily="2" charset="-122"/>
            </a:endParaRPr>
          </a:p>
          <a:p>
            <a:r>
              <a:rPr lang="en-US" altLang="zh-CN" sz="7335">
                <a:latin typeface="宋体" panose="02010600030101010101" pitchFamily="2" charset="-122"/>
                <a:ea typeface="宋体" panose="02010600030101010101" pitchFamily="2" charset="-122"/>
                <a:cs typeface="宋体" panose="02010600030101010101" pitchFamily="2" charset="-122"/>
              </a:rPr>
              <a:t>   </a:t>
            </a:r>
            <a:r>
              <a:rPr lang="en-US" altLang="zh-CN" sz="8000">
                <a:latin typeface="宋体" panose="02010600030101010101" pitchFamily="2" charset="-122"/>
                <a:ea typeface="宋体" panose="02010600030101010101" pitchFamily="2" charset="-122"/>
                <a:cs typeface="宋体" panose="02010600030101010101" pitchFamily="2" charset="-122"/>
              </a:rPr>
              <a:t>参保大学生在陕西省内就医无需备案，就医时携带本人身份证或出示医保电子凭证，在省内异地定点医疗机构直接结算。</a:t>
            </a:r>
            <a:endParaRPr lang="en-US" altLang="zh-CN" sz="7335">
              <a:latin typeface="宋体" panose="02010600030101010101" pitchFamily="2" charset="-122"/>
              <a:ea typeface="宋体" panose="02010600030101010101" pitchFamily="2" charset="-122"/>
              <a:cs typeface="宋体" panose="02010600030101010101" pitchFamily="2" charset="-122"/>
            </a:endParaRPr>
          </a:p>
          <a:p>
            <a:r>
              <a:rPr lang="en-US" altLang="zh-CN" sz="8800" b="1">
                <a:latin typeface="宋体" panose="02010600030101010101" pitchFamily="2" charset="-122"/>
                <a:ea typeface="宋体" panose="02010600030101010101" pitchFamily="2" charset="-122"/>
                <a:cs typeface="宋体" panose="02010600030101010101" pitchFamily="2" charset="-122"/>
              </a:rPr>
              <a:t>跨省异地</a:t>
            </a:r>
            <a:r>
              <a:rPr sz="8800" b="1">
                <a:latin typeface="宋体" panose="02010600030101010101" pitchFamily="2" charset="-122"/>
                <a:ea typeface="宋体" panose="02010600030101010101" pitchFamily="2" charset="-122"/>
                <a:cs typeface="宋体" panose="02010600030101010101" pitchFamily="2" charset="-122"/>
              </a:rPr>
              <a:t>住院</a:t>
            </a:r>
            <a:r>
              <a:rPr lang="en-US" altLang="zh-CN" sz="8800" b="1">
                <a:latin typeface="宋体" panose="02010600030101010101" pitchFamily="2" charset="-122"/>
                <a:ea typeface="宋体" panose="02010600030101010101" pitchFamily="2" charset="-122"/>
                <a:cs typeface="宋体" panose="02010600030101010101" pitchFamily="2" charset="-122"/>
              </a:rPr>
              <a:t>就医</a:t>
            </a:r>
            <a:r>
              <a:rPr sz="8800">
                <a:latin typeface="宋体" panose="02010600030101010101" pitchFamily="2" charset="-122"/>
                <a:ea typeface="宋体" panose="02010600030101010101" pitchFamily="2" charset="-122"/>
                <a:cs typeface="宋体" panose="02010600030101010101" pitchFamily="2" charset="-122"/>
              </a:rPr>
              <a:t>：</a:t>
            </a:r>
            <a:endParaRPr lang="en-US" altLang="zh-CN" sz="8800">
              <a:latin typeface="宋体" panose="02010600030101010101" pitchFamily="2" charset="-122"/>
              <a:ea typeface="宋体" panose="02010600030101010101" pitchFamily="2" charset="-122"/>
              <a:cs typeface="宋体" panose="02010600030101010101" pitchFamily="2" charset="-122"/>
            </a:endParaRPr>
          </a:p>
          <a:p>
            <a:r>
              <a:rPr lang="en-US" altLang="zh-CN" sz="7335">
                <a:latin typeface="宋体" panose="02010600030101010101" pitchFamily="2" charset="-122"/>
                <a:ea typeface="宋体" panose="02010600030101010101" pitchFamily="2" charset="-122"/>
                <a:cs typeface="宋体" panose="02010600030101010101" pitchFamily="2" charset="-122"/>
              </a:rPr>
              <a:t>    </a:t>
            </a:r>
            <a:r>
              <a:rPr lang="en-US" altLang="zh-CN" sz="8000">
                <a:latin typeface="宋体" panose="02010600030101010101" pitchFamily="2" charset="-122"/>
                <a:ea typeface="宋体" panose="02010600030101010101" pitchFamily="2" charset="-122"/>
                <a:cs typeface="宋体" panose="02010600030101010101" pitchFamily="2" charset="-122"/>
              </a:rPr>
              <a:t>参保大学生在陕西省外就医前，首先需要办理</a:t>
            </a:r>
            <a:r>
              <a:rPr sz="8000">
                <a:latin typeface="宋体" panose="02010600030101010101" pitchFamily="2" charset="-122"/>
                <a:ea typeface="宋体" panose="02010600030101010101" pitchFamily="2" charset="-122"/>
                <a:cs typeface="宋体" panose="02010600030101010101" pitchFamily="2" charset="-122"/>
              </a:rPr>
              <a:t>异地就医备案登记，</a:t>
            </a:r>
            <a:r>
              <a:rPr lang="en-US" altLang="zh-CN" sz="8000">
                <a:latin typeface="宋体" panose="02010600030101010101" pitchFamily="2" charset="-122"/>
                <a:ea typeface="宋体" panose="02010600030101010101" pitchFamily="2" charset="-122"/>
                <a:cs typeface="宋体" panose="02010600030101010101" pitchFamily="2" charset="-122"/>
              </a:rPr>
              <a:t>备案成功后凭医保电子凭证即可在就医地所有异地定点医疗机构直接结算。</a:t>
            </a:r>
            <a:endParaRPr lang="en-US" altLang="zh-CN" sz="8000">
              <a:latin typeface="宋体" panose="02010600030101010101" pitchFamily="2" charset="-122"/>
              <a:ea typeface="宋体" panose="02010600030101010101" pitchFamily="2" charset="-122"/>
              <a:cs typeface="宋体" panose="02010600030101010101" pitchFamily="2" charset="-122"/>
            </a:endParaRPr>
          </a:p>
          <a:p>
            <a:r>
              <a:rPr lang="en-US" altLang="zh-CN" sz="8000">
                <a:latin typeface="宋体" panose="02010600030101010101" pitchFamily="2" charset="-122"/>
                <a:ea typeface="宋体" panose="02010600030101010101" pitchFamily="2" charset="-122"/>
                <a:cs typeface="宋体" panose="02010600030101010101" pitchFamily="2" charset="-122"/>
              </a:rPr>
              <a:t>    </a:t>
            </a:r>
            <a:r>
              <a:rPr sz="8000">
                <a:latin typeface="宋体" panose="02010600030101010101" pitchFamily="2" charset="-122"/>
                <a:ea typeface="宋体" panose="02010600030101010101" pitchFamily="2" charset="-122"/>
                <a:cs typeface="宋体" panose="02010600030101010101" pitchFamily="2" charset="-122"/>
              </a:rPr>
              <a:t>跨省异地住院前，先</a:t>
            </a:r>
            <a:r>
              <a:rPr lang="en-US" altLang="zh-CN" sz="8000">
                <a:latin typeface="宋体" panose="02010600030101010101" pitchFamily="2" charset="-122"/>
                <a:ea typeface="宋体" panose="02010600030101010101" pitchFamily="2" charset="-122"/>
                <a:cs typeface="宋体" panose="02010600030101010101" pitchFamily="2" charset="-122"/>
              </a:rPr>
              <a:t>手机下载“国家医保服务平台APP”或微信搜索“国家异地就医备案”小程序，办理跨省异地就医备案登记。备案结果在备案记录”中查询</a:t>
            </a:r>
            <a:r>
              <a:rPr sz="8000">
                <a:latin typeface="宋体" panose="02010600030101010101" pitchFamily="2" charset="-122"/>
                <a:ea typeface="宋体" panose="02010600030101010101" pitchFamily="2" charset="-122"/>
                <a:cs typeface="宋体" panose="02010600030101010101" pitchFamily="2" charset="-122"/>
              </a:rPr>
              <a:t>，</a:t>
            </a:r>
            <a:r>
              <a:rPr lang="en-US" altLang="zh-CN" sz="8000" b="1">
                <a:latin typeface="宋体" panose="02010600030101010101" pitchFamily="2" charset="-122"/>
                <a:ea typeface="宋体" panose="02010600030101010101" pitchFamily="2" charset="-122"/>
                <a:cs typeface="宋体" panose="02010600030101010101" pitchFamily="2" charset="-122"/>
                <a:sym typeface="+mn-ea"/>
              </a:rPr>
              <a:t>自行查询当地已开通医保异地结算的医院直接结算，无需回学校报销，未办理异地就医备案手续或未在开通异地结算的医疗机构就医的，按照政策将会降低报销待遇</a:t>
            </a:r>
            <a:r>
              <a:rPr lang="en-US" altLang="zh-CN" sz="8000">
                <a:latin typeface="宋体" panose="02010600030101010101" pitchFamily="2" charset="-122"/>
                <a:ea typeface="宋体" panose="02010600030101010101" pitchFamily="2" charset="-122"/>
                <a:cs typeface="宋体" panose="02010600030101010101" pitchFamily="2" charset="-122"/>
              </a:rPr>
              <a:t>。</a:t>
            </a:r>
            <a:endParaRPr lang="en-US" altLang="zh-CN" sz="7335">
              <a:latin typeface="宋体" panose="02010600030101010101" pitchFamily="2" charset="-122"/>
              <a:ea typeface="宋体" panose="02010600030101010101" pitchFamily="2" charset="-122"/>
              <a:cs typeface="宋体" panose="02010600030101010101" pitchFamily="2" charset="-122"/>
            </a:endParaRPr>
          </a:p>
          <a:p>
            <a:r>
              <a:rPr sz="8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温馨提示：</a:t>
            </a:r>
            <a:r>
              <a:rPr lang="en-US" altLang="zh-CN" sz="8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备案时间需要早于入院时间</a:t>
            </a:r>
            <a:r>
              <a:rPr sz="88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sz="8800" b="1">
                <a:solidFill>
                  <a:srgbClr val="FF0000"/>
                </a:solidFill>
                <a:latin typeface="宋体" panose="02010600030101010101" pitchFamily="2" charset="-122"/>
                <a:ea typeface="宋体" panose="02010600030101010101" pitchFamily="2" charset="-122"/>
                <a:sym typeface="+mn-ea"/>
              </a:rPr>
              <a:t>如遇特殊情况请及时与两校区医保办联系。</a:t>
            </a:r>
            <a:endParaRPr lang="zh-CN" altLang="en-US" sz="8800" b="1" dirty="0">
              <a:solidFill>
                <a:srgbClr val="000000"/>
              </a:solidFill>
              <a:latin typeface="宋体" panose="02010600030101010101" pitchFamily="2" charset="-122"/>
              <a:ea typeface="宋体" panose="02010600030101010101" pitchFamily="2" charset="-122"/>
              <a:sym typeface="+mn-ea"/>
            </a:endParaRPr>
          </a:p>
          <a:p>
            <a:endParaRPr lang="en-US" altLang="zh-CN" sz="8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因特殊情况未使用医保住院报销所需资料：</a:t>
            </a:r>
            <a:endParaRPr lang="zh-CN" altLang="en-US"/>
          </a:p>
        </p:txBody>
      </p:sp>
      <p:sp>
        <p:nvSpPr>
          <p:cNvPr id="17411" name="Rectangle 3"/>
          <p:cNvSpPr>
            <a:spLocks noGrp="1" noRot="1"/>
          </p:cNvSpPr>
          <p:nvPr/>
        </p:nvSpPr>
        <p:spPr>
          <a:xfrm>
            <a:off x="1113155" y="1162685"/>
            <a:ext cx="9573260" cy="4198620"/>
          </a:xfrm>
          <a:prstGeom prst="rect">
            <a:avLst/>
          </a:prstGeom>
        </p:spPr>
        <p:txBody>
          <a:bodyPr vert="horz" wrap="square" lIns="91440" tIns="45720" rIns="91440" bIns="45720" rtlCol="0" anchor="t" anchorCtr="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anose="05000000000000000000" pitchFamily="2" charset="2"/>
              <a:buNone/>
            </a:pP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（1）身份证复印件；</a:t>
            </a:r>
            <a:endParaRPr altLang="zh-CN"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Wingdings" panose="05000000000000000000" pitchFamily="2" charset="2"/>
              <a:buNone/>
            </a:pP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（2）住院发票（盖章）</a:t>
            </a:r>
            <a:endParaRPr altLang="zh-CN"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Wingdings" panose="05000000000000000000" pitchFamily="2" charset="2"/>
              <a:buNone/>
            </a:pP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（3）费用汇总清单（盖章）；</a:t>
            </a:r>
            <a:endParaRPr altLang="zh-CN"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Wingdings" panose="05000000000000000000" pitchFamily="2" charset="2"/>
              <a:buNone/>
            </a:pP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（4）住院病案首页（盖章）；</a:t>
            </a:r>
            <a:endParaRPr altLang="zh-CN"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Wingdings" panose="05000000000000000000" pitchFamily="2" charset="2"/>
              <a:buNone/>
            </a:pP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（5）银行卡</a:t>
            </a: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复印件；</a:t>
            </a:r>
            <a:endParaRPr altLang="zh-CN"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Wingdings" panose="05000000000000000000" pitchFamily="2" charset="2"/>
              <a:buNone/>
            </a:pP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6）医疗费用零星报销个人承诺书（写清楚异地就医或本地就医未挂账结算情况，属骨折、外伤、中毒等特殊情况需写明详细的受伤情况附全套住院病历，骨折取内固定的需提供第一次骨折统筹结算单复印件）；</a:t>
            </a:r>
            <a:endParaRPr altLang="zh-CN"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Wingdings" panose="05000000000000000000" pitchFamily="2" charset="2"/>
              <a:buNone/>
            </a:pPr>
            <a:r>
              <a:rPr altLang="zh-CN" dirty="0">
                <a:solidFill>
                  <a:srgbClr val="000000"/>
                </a:solidFill>
                <a:latin typeface="宋体" panose="02010600030101010101" pitchFamily="2" charset="-122"/>
                <a:ea typeface="宋体" panose="02010600030101010101" pitchFamily="2" charset="-122"/>
                <a:cs typeface="宋体" panose="02010600030101010101" pitchFamily="2" charset="-122"/>
              </a:rPr>
              <a:t>（7）分娩记录、手术记录、结婚证复印件、婴儿出生证明复印件（仅生育住院提供）；</a:t>
            </a:r>
            <a:endParaRPr altLang="zh-CN"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eaLnBrk="1" hangingPunct="1">
              <a:buFont typeface="Wingdings" panose="05000000000000000000" pitchFamily="2" charset="2"/>
              <a:buNone/>
            </a:pPr>
            <a:endParaRPr altLang="zh-CN" b="1" dirty="0">
              <a:solidFill>
                <a:srgbClr val="000000"/>
              </a:solidFill>
            </a:endParaRPr>
          </a:p>
          <a:p>
            <a:pPr eaLnBrk="1" hangingPunct="1">
              <a:buFont typeface="Wingdings" panose="05000000000000000000" pitchFamily="2" charset="2"/>
              <a:buNone/>
            </a:pPr>
            <a:r>
              <a:rPr altLang="zh-CN" b="1" dirty="0">
                <a:solidFill>
                  <a:srgbClr val="000000"/>
                </a:solidFill>
              </a:rPr>
              <a:t>如有参加其他商业保险，需先报销大学生医疗保险后再报销商业保险。</a:t>
            </a:r>
            <a:endParaRPr altLang="zh-CN"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Rot="1"/>
          </p:cNvSpPr>
          <p:nvPr>
            <p:ph idx="1"/>
          </p:nvPr>
        </p:nvSpPr>
        <p:spPr>
          <a:xfrm>
            <a:off x="3719513" y="1341438"/>
            <a:ext cx="5761037" cy="4175125"/>
          </a:xfrm>
        </p:spPr>
        <p:txBody>
          <a:bodyPr vert="horz" wrap="square" lIns="91440" tIns="45720" rIns="91440" bIns="45720" anchor="t" anchorCtr="0">
            <a:normAutofit fontScale="60000"/>
          </a:bodyPr>
          <a:p>
            <a:pPr algn="ctr" eaLnBrk="1" hangingPunct="1">
              <a:buFont typeface="Wingdings" panose="05000000000000000000" pitchFamily="2" charset="2"/>
              <a:buNone/>
            </a:pPr>
            <a:r>
              <a:rPr lang="zh-CN" altLang="en-US" sz="5335" b="1" dirty="0">
                <a:solidFill>
                  <a:srgbClr val="000000"/>
                </a:solidFill>
              </a:rPr>
              <a:t>目      录</a:t>
            </a:r>
            <a:endParaRPr lang="zh-CN" altLang="en-US" sz="5335" b="1" dirty="0">
              <a:solidFill>
                <a:srgbClr val="000000"/>
              </a:solidFill>
            </a:endParaRPr>
          </a:p>
          <a:p>
            <a:pPr algn="ctr" eaLnBrk="1" hangingPunct="1">
              <a:buFont typeface="Wingdings" panose="05000000000000000000" pitchFamily="2" charset="2"/>
              <a:buNone/>
            </a:pPr>
            <a:endParaRPr lang="zh-CN" altLang="en-US" sz="2800" b="1" dirty="0">
              <a:solidFill>
                <a:srgbClr val="000000"/>
              </a:solidFill>
            </a:endParaRPr>
          </a:p>
          <a:p>
            <a:pPr algn="ctr" eaLnBrk="1" hangingPunct="1">
              <a:buFont typeface="Wingdings" panose="05000000000000000000" pitchFamily="2" charset="2"/>
              <a:buNone/>
            </a:pPr>
            <a:r>
              <a:rPr lang="zh-CN" altLang="en-US" sz="2800" b="1" dirty="0">
                <a:solidFill>
                  <a:srgbClr val="000000"/>
                </a:solidFill>
              </a:rPr>
              <a:t>第一部分    门诊待遇</a:t>
            </a:r>
            <a:endParaRPr lang="en-US" altLang="zh-CN" sz="2800" b="1" dirty="0">
              <a:solidFill>
                <a:srgbClr val="000000"/>
              </a:solidFill>
            </a:endParaRPr>
          </a:p>
          <a:p>
            <a:pPr algn="ctr" eaLnBrk="1" hangingPunct="1">
              <a:buFont typeface="Wingdings" panose="05000000000000000000" pitchFamily="2" charset="2"/>
              <a:buNone/>
            </a:pPr>
            <a:endParaRPr lang="en-US" altLang="zh-CN" sz="500" b="1" dirty="0">
              <a:solidFill>
                <a:srgbClr val="000000"/>
              </a:solidFill>
            </a:endParaRPr>
          </a:p>
          <a:p>
            <a:pPr algn="ctr" eaLnBrk="1" hangingPunct="1">
              <a:buNone/>
            </a:pPr>
            <a:r>
              <a:rPr lang="zh-CN" altLang="en-US" sz="2800" b="1" dirty="0">
                <a:solidFill>
                  <a:srgbClr val="000000"/>
                </a:solidFill>
              </a:rPr>
              <a:t> 第二部分    住院就医 </a:t>
            </a:r>
            <a:endParaRPr lang="en-US" altLang="zh-CN" sz="500" b="1" dirty="0">
              <a:solidFill>
                <a:srgbClr val="000000"/>
              </a:solidFill>
            </a:endParaRPr>
          </a:p>
          <a:p>
            <a:pPr algn="ctr" eaLnBrk="1" hangingPunct="1">
              <a:buNone/>
            </a:pPr>
            <a:endParaRPr lang="en-US" altLang="zh-CN" sz="500" b="1" dirty="0">
              <a:solidFill>
                <a:srgbClr val="000000"/>
              </a:solidFill>
            </a:endParaRPr>
          </a:p>
          <a:p>
            <a:pPr algn="ctr" eaLnBrk="1" hangingPunct="1">
              <a:buNone/>
            </a:pPr>
            <a:r>
              <a:rPr lang="zh-CN" altLang="en-US" sz="2800" b="1" dirty="0">
                <a:solidFill>
                  <a:srgbClr val="000000"/>
                </a:solidFill>
              </a:rPr>
              <a:t> 第三部分    大病补助</a:t>
            </a:r>
            <a:endParaRPr lang="en-US" altLang="zh-CN" sz="2800" b="1" dirty="0">
              <a:solidFill>
                <a:srgbClr val="000000"/>
              </a:solidFill>
            </a:endParaRPr>
          </a:p>
          <a:p>
            <a:pPr algn="ctr" eaLnBrk="1" hangingPunct="1">
              <a:buNone/>
            </a:pPr>
            <a:endParaRPr lang="en-US" altLang="zh-CN" sz="500" b="1" dirty="0">
              <a:solidFill>
                <a:srgbClr val="000000"/>
              </a:solidFill>
            </a:endParaRPr>
          </a:p>
          <a:p>
            <a:pPr algn="ctr" eaLnBrk="1" hangingPunct="1">
              <a:buNone/>
            </a:pPr>
            <a:r>
              <a:rPr lang="zh-CN" altLang="en-US" sz="2800" b="1" dirty="0">
                <a:solidFill>
                  <a:srgbClr val="000000"/>
                </a:solidFill>
              </a:rPr>
              <a:t> 第四部分    参保缴费 </a:t>
            </a:r>
            <a:endParaRPr lang="en-US" altLang="zh-CN" sz="2800" b="1" dirty="0">
              <a:solidFill>
                <a:srgbClr val="000000"/>
              </a:solidFill>
            </a:endParaRPr>
          </a:p>
          <a:p>
            <a:pPr algn="ctr" eaLnBrk="1" hangingPunct="1">
              <a:buFont typeface="Wingdings" panose="05000000000000000000" pitchFamily="2" charset="2"/>
              <a:buNone/>
            </a:pPr>
            <a:r>
              <a:rPr lang="zh-CN" altLang="en-US" sz="2800" b="1" dirty="0">
                <a:solidFill>
                  <a:srgbClr val="000000"/>
                </a:solidFill>
              </a:rPr>
              <a:t> </a:t>
            </a:r>
            <a:endParaRPr lang="en-US" altLang="zh-CN" sz="2800" b="1" dirty="0">
              <a:solidFill>
                <a:srgbClr val="000000"/>
              </a:solidFill>
            </a:endParaRPr>
          </a:p>
        </p:txBody>
      </p:sp>
      <p:pic>
        <p:nvPicPr>
          <p:cNvPr id="12" name="图片 11"/>
          <p:cNvPicPr>
            <a:picLocks noChangeAspect="1"/>
          </p:cNvPicPr>
          <p:nvPr>
            <p:custDataLst>
              <p:tags r:id="rId1"/>
            </p:custDataLst>
          </p:nvPr>
        </p:nvPicPr>
        <p:blipFill>
          <a:blip r:embed="rId2"/>
          <a:srcRect t="15014"/>
          <a:stretch>
            <a:fillRect/>
          </a:stretch>
        </p:blipFill>
        <p:spPr>
          <a:xfrm>
            <a:off x="8703310" y="125730"/>
            <a:ext cx="3390900" cy="9956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xfrm>
            <a:off x="3937000" y="2255520"/>
            <a:ext cx="5114290" cy="576580"/>
          </a:xfrm>
        </p:spPr>
        <p:txBody>
          <a:bodyPr vert="horz" wrap="square" lIns="0" tIns="45720" rIns="0" bIns="0" anchor="b" anchorCtr="0">
            <a:noAutofit/>
          </a:bodyPr>
          <a:p>
            <a:pPr eaLnBrk="1" hangingPunct="1"/>
            <a:r>
              <a:rPr lang="zh-CN" altLang="en-US" sz="4000" b="1" dirty="0">
                <a:solidFill>
                  <a:srgbClr val="000000"/>
                </a:solidFill>
                <a:latin typeface="宋体" panose="02010600030101010101" pitchFamily="2" charset="-122"/>
                <a:ea typeface="宋体" panose="02010600030101010101" pitchFamily="2" charset="-122"/>
              </a:rPr>
              <a:t>三、大病补助</a:t>
            </a:r>
            <a:endParaRPr lang="zh-CN" altLang="en-US" sz="4000" b="1"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2665">
                <a:latin typeface="宋体" panose="02010600030101010101" pitchFamily="2" charset="-122"/>
                <a:ea typeface="宋体" panose="02010600030101010101" pitchFamily="2" charset="-122"/>
              </a:rPr>
              <a:t>大病保险待遇</a:t>
            </a:r>
            <a:endParaRPr lang="zh-CN" altLang="en-US" sz="2665">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p:txBody>
          <a:bodyPr>
            <a:normAutofit lnSpcReduction="10000"/>
          </a:bodyPr>
          <a:p>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参保大学生在基本医疗保险年度内发生的高额医疗费用，经基本医保补偿后，个人负担的合规医疗费用，</a:t>
            </a:r>
            <a:r>
              <a:rPr lang="zh-CN" altLang="en-US" sz="2200">
                <a:solidFill>
                  <a:srgbClr val="00B0F0"/>
                </a:solidFill>
                <a:latin typeface="宋体" panose="02010600030101010101" pitchFamily="2" charset="-122"/>
                <a:ea typeface="宋体" panose="02010600030101010101" pitchFamily="2" charset="-122"/>
                <a:cs typeface="宋体" panose="02010600030101010101" pitchFamily="2" charset="-122"/>
              </a:rPr>
              <a:t>累计超过1万元以上部分可享受大病保险补偿，不设封顶线。</a:t>
            </a:r>
            <a:endParaRPr lang="zh-CN" altLang="en-US" sz="2200">
              <a:solidFill>
                <a:srgbClr val="00B0F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200">
              <a:solidFill>
                <a:srgbClr val="00B0F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200">
              <a:solidFill>
                <a:srgbClr val="00B0F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200">
              <a:solidFill>
                <a:srgbClr val="00B0F0"/>
              </a:solidFill>
              <a:latin typeface="宋体" panose="02010600030101010101" pitchFamily="2" charset="-122"/>
              <a:ea typeface="宋体" panose="02010600030101010101" pitchFamily="2" charset="-122"/>
              <a:cs typeface="宋体" panose="02010600030101010101" pitchFamily="2" charset="-122"/>
            </a:endParaRPr>
          </a:p>
          <a:p>
            <a:endParaRPr lang="zh-CN" altLang="en-US">
              <a:solidFill>
                <a:srgbClr val="00B0F0"/>
              </a:solidFill>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    </a:t>
            </a:r>
            <a:endParaRPr lang="en-US" altLang="zh-CN">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  </a:t>
            </a:r>
            <a:endParaRPr lang="en-US" altLang="zh-CN">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1551305" y="2437765"/>
            <a:ext cx="8877300" cy="30308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内容占位符 2"/>
          <p:cNvSpPr>
            <a:spLocks noGrp="1"/>
          </p:cNvSpPr>
          <p:nvPr>
            <p:ph idx="1"/>
          </p:nvPr>
        </p:nvSpPr>
        <p:spPr>
          <a:xfrm>
            <a:off x="1325880" y="1055370"/>
            <a:ext cx="9470390" cy="4935220"/>
          </a:xfrm>
        </p:spPr>
        <p:txBody>
          <a:bodyPr vert="horz" wrap="square" lIns="91440" tIns="45720" rIns="91440" bIns="45720" numCol="1" anchor="t" anchorCtr="0" compatLnSpc="1">
            <a:normAutofit/>
          </a:bodyPr>
          <a:lstStyle/>
          <a:p>
            <a:pPr marL="273050" marR="0" lvl="0" indent="273050" algn="l" defTabSz="914400" rtl="0" fontAlgn="base">
              <a:lnSpc>
                <a:spcPts val="4000"/>
              </a:lnSpc>
              <a:spcAft>
                <a:spcPct val="0"/>
              </a:spcAft>
              <a:buClr>
                <a:srgbClr val="0BD0D9"/>
              </a:buClr>
              <a:buSzPct val="95000"/>
              <a:buFont typeface="Wingdings" panose="05000000000000000000" pitchFamily="2" charset="2"/>
              <a:buNone/>
              <a:defRPr/>
            </a:pP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出院办理结算时在所住定点医疗机构已享受大病医保待遇，无需回学校报销，</a:t>
            </a:r>
            <a:r>
              <a:rPr kumimoji="0" lang="zh-CN" altLang="en-US"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因特殊情况未在医院直接报销，符</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合</a:t>
            </a:r>
            <a:r>
              <a:rPr kumimoji="0" lang="zh-CN" altLang="en-US"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大病医保二次补助的由校医院医保办收取相关资料，市医保中心审核报销。</a:t>
            </a:r>
            <a:endParaRPr kumimoji="0" lang="en-US"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73050" marR="0" lvl="0" indent="273050" algn="l" defTabSz="914400" rtl="0" fontAlgn="base">
              <a:lnSpc>
                <a:spcPts val="4000"/>
              </a:lnSpc>
              <a:spcAft>
                <a:spcPct val="0"/>
              </a:spcAft>
              <a:buClr>
                <a:srgbClr val="0BD0D9"/>
              </a:buClr>
              <a:buSzPct val="95000"/>
              <a:buFont typeface="Wingdings" panose="05000000000000000000" pitchFamily="2" charset="2"/>
              <a:buNone/>
              <a:defRPr/>
            </a:pPr>
            <a:r>
              <a:rPr kumimoji="0" lang="en-US"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273050" marR="0" lvl="0" indent="273050" algn="l" defTabSz="914400" rtl="0" fontAlgn="base">
              <a:lnSpc>
                <a:spcPts val="4000"/>
              </a:lnSpc>
              <a:spcAft>
                <a:spcPct val="0"/>
              </a:spcAft>
              <a:buClr>
                <a:srgbClr val="0BD0D9"/>
              </a:buClr>
              <a:buSzPct val="95000"/>
              <a:buFont typeface="Wingdings" panose="05000000000000000000" pitchFamily="2" charset="2"/>
              <a:buNone/>
              <a:defRPr/>
            </a:pPr>
            <a:r>
              <a:rPr kumimoji="0" lang="en-US"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请</a:t>
            </a:r>
            <a:r>
              <a:rPr sz="24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符</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合</a:t>
            </a:r>
            <a:r>
              <a:rPr sz="240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大病医保二次补助的学生</a:t>
            </a:r>
            <a:r>
              <a:rPr kumimoji="0" lang="zh-CN"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按规定时间将所需资料交至校医院</a:t>
            </a:r>
            <a:r>
              <a:rPr kumimoji="0" lang="zh-CN" altLang="en-US"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医保办</a:t>
            </a:r>
            <a:r>
              <a:rPr kumimoji="0" lang="zh-CN"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由校医院医保办工作人员递交西安市</a:t>
            </a:r>
            <a:r>
              <a:rPr kumimoji="0" lang="zh-CN" altLang="zh-CN"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医保中心</a:t>
            </a:r>
            <a:r>
              <a:rPr kumimoji="0" lang="zh-CN" altLang="en-US" sz="240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2000" i="0" u="none" strike="noStrike" kern="1200" cap="none" spc="0" normalizeH="0" baseline="0" noProof="0" dirty="0" smtClean="0">
              <a:ln>
                <a:noFill/>
              </a:ln>
              <a:solidFill>
                <a:srgbClr val="000000"/>
              </a:solidFill>
              <a:effectLst/>
              <a:uLnTx/>
              <a:uFillTx/>
              <a:latin typeface="宋体" panose="02010600030101010101" pitchFamily="2" charset="-122"/>
              <a:ea typeface="+mn-ea"/>
              <a:cs typeface="+mn-cs"/>
            </a:endParaRPr>
          </a:p>
          <a:p>
            <a:pPr marL="273050" marR="0" lvl="0" indent="-273050" algn="l" defTabSz="914400" rtl="0" eaLnBrk="1" fontAlgn="base" latinLnBrk="0" hangingPunct="1">
              <a:lnSpc>
                <a:spcPct val="150000"/>
              </a:lnSpc>
              <a:spcBef>
                <a:spcPct val="20000"/>
              </a:spcBef>
              <a:spcAft>
                <a:spcPct val="0"/>
              </a:spcAft>
              <a:buClr>
                <a:srgbClr val="0BD0D9"/>
              </a:buClr>
              <a:buSzPct val="95000"/>
              <a:buFont typeface="Wingdings" panose="05000000000000000000" pitchFamily="2" charset="2"/>
              <a:buNone/>
              <a:defRPr/>
            </a:pPr>
            <a:endParaRPr kumimoji="0" lang="zh-CN" altLang="zh-CN" sz="2000" i="0" u="none" strike="noStrike" kern="1200" cap="none" spc="0" normalizeH="0" baseline="0" noProof="0" dirty="0" smtClean="0">
              <a:ln>
                <a:noFill/>
              </a:ln>
              <a:solidFill>
                <a:srgbClr val="000000"/>
              </a:solidFill>
              <a:effectLst/>
              <a:uLnTx/>
              <a:uFillTx/>
              <a:latin typeface="宋体" panose="02010600030101010101" pitchFamily="2" charset="-122"/>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noChangeArrowheads="1"/>
          </p:cNvSpPr>
          <p:nvPr>
            <p:ph type="title"/>
          </p:nvPr>
        </p:nvSpPr>
        <p:spPr>
          <a:xfrm>
            <a:off x="4093210" y="2470785"/>
            <a:ext cx="4976495" cy="791210"/>
          </a:xfrm>
        </p:spPr>
        <p:txBody>
          <a:bodyPr vert="horz" wrap="square" lIns="0" tIns="45720" rIns="0" bIns="0" numCol="1" anchor="b" anchorCtr="0" compatLnSpc="1">
            <a:normAutofit fontScale="90000"/>
          </a:bodyPr>
          <a:lstStyle/>
          <a:p>
            <a:pPr marL="0" marR="0" lvl="0" indent="0" algn="l" defTabSz="914400" rtl="0">
              <a:lnSpc>
                <a:spcPts val="5500"/>
              </a:lnSpc>
              <a:spcBef>
                <a:spcPct val="0"/>
              </a:spcBef>
              <a:spcAft>
                <a:spcPts val="0"/>
              </a:spcAft>
              <a:buClrTx/>
              <a:buSzTx/>
              <a:buFontTx/>
              <a:buNone/>
              <a:defRPr/>
            </a:pPr>
            <a:b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br>
            <a:b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br>
            <a:b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br>
            <a:b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br>
            <a:b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br>
            <a:r>
              <a:rPr kumimoji="0" lang="zh-CN" altLang="en-US" sz="4400" b="1"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j-cs"/>
              </a:rPr>
              <a:t>四、医保缴费</a:t>
            </a:r>
            <a:endParaRPr kumimoji="0" lang="zh-CN" altLang="en-US" sz="4400" b="1"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Rot="1" noChangeArrowheads="1"/>
          </p:cNvSpPr>
          <p:nvPr>
            <p:ph type="title"/>
          </p:nvPr>
        </p:nvSpPr>
        <p:spPr>
          <a:xfrm>
            <a:off x="714375" y="1016635"/>
            <a:ext cx="10734675" cy="5654040"/>
          </a:xfrm>
        </p:spPr>
        <p:txBody>
          <a:bodyPr vert="horz" wrap="square" lIns="0" tIns="45720" rIns="0" bIns="0" numCol="1" anchor="b" anchorCtr="0" compatLnSpc="1">
            <a:normAutofit/>
          </a:bodyPr>
          <a:lstStyle/>
          <a:p>
            <a:pPr marL="0" marR="0" lvl="0" indent="0" algn="l" defTabSz="914400" rtl="0">
              <a:lnSpc>
                <a:spcPts val="5500"/>
              </a:lnSpc>
              <a:spcBef>
                <a:spcPct val="0"/>
              </a:spcBef>
              <a:spcAft>
                <a:spcPts val="0"/>
              </a:spcAft>
              <a:buClrTx/>
              <a:buSzTx/>
              <a:buFontTx/>
              <a:buNone/>
              <a:defRPr/>
            </a:pPr>
            <a:b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br>
            <a:r>
              <a:rPr sz="3555" spc="0" noProof="0" smtClean="0">
                <a:ln>
                  <a:noFill/>
                </a:ln>
                <a:solidFill>
                  <a:srgbClr val="000000"/>
                </a:solidFill>
                <a:effectLst/>
                <a:uLnTx/>
                <a:latin typeface="宋体" panose="02010600030101010101" pitchFamily="2" charset="-122"/>
                <a:ea typeface="宋体" panose="02010600030101010101" pitchFamily="2" charset="-122"/>
                <a:sym typeface="+mn-ea"/>
              </a:rPr>
              <a:t>四、医保缴费</a:t>
            </a:r>
            <a:br>
              <a:rPr lang="en-US" altLang="zh-CN" sz="2000" b="0" spc="0" noProof="0" smtClean="0">
                <a:ln>
                  <a:noFill/>
                </a:ln>
                <a:solidFill>
                  <a:schemeClr val="tx1"/>
                </a:solidFill>
                <a:effectLst/>
                <a:uLnTx/>
                <a:latin typeface="+mj-lt"/>
                <a:ea typeface="+mj-ea"/>
                <a:sym typeface="+mn-ea"/>
              </a:rPr>
            </a:br>
            <a:r>
              <a:rPr lang="en-US" altLang="zh-CN" sz="2000" b="0" spc="0" noProof="0" smtClean="0">
                <a:ln>
                  <a:noFill/>
                </a:ln>
                <a:solidFill>
                  <a:schemeClr val="tx1"/>
                </a:solidFill>
                <a:effectLst/>
                <a:uLnTx/>
                <a:latin typeface="+mj-lt"/>
                <a:ea typeface="+mj-ea"/>
                <a:sym typeface="+mn-ea"/>
              </a:rPr>
              <a:t>       </a:t>
            </a:r>
            <a:r>
              <a:rPr kumimoji="0" lang="zh-CN" altLang="en-US" sz="2445"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请在通知规定的集中缴费期按时足额缴纳大学生医保费</a:t>
            </a:r>
            <a:r>
              <a:rPr sz="2445" b="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a:t>
            </a:r>
            <a:br>
              <a:rPr sz="2445" b="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br>
            <a:r>
              <a:rPr sz="2445" b="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注意事项：</a:t>
            </a:r>
            <a:br>
              <a:rPr sz="2445" b="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br>
            <a:r>
              <a:rPr lang="en-US" altLang="zh-CN" sz="2445" b="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   </a:t>
            </a:r>
            <a:r>
              <a:rPr sz="2445" b="0" spc="0" noProof="0" smtClean="0">
                <a:ln>
                  <a:noFill/>
                </a:ln>
                <a:solidFill>
                  <a:srgbClr val="000000"/>
                </a:solidFill>
                <a:effectLst/>
                <a:uLnTx/>
                <a:latin typeface="宋体" panose="02010600030101010101" pitchFamily="2" charset="-122"/>
                <a:ea typeface="宋体" panose="02010600030101010101" pitchFamily="2" charset="-122"/>
                <a:cs typeface="宋体" panose="02010600030101010101" pitchFamily="2" charset="-122"/>
                <a:sym typeface="+mn-ea"/>
              </a:rPr>
              <a:t>根据政策每人当年只能参加一种国家实施的基本医疗保险险种，不得重复参保及重复享受待遇。鼓励大学生原则上在学籍地参保。缴纳医保费前，务必与家长提前沟通协商后再确定缴费，切记不能同时在学校和家里重复参保缴费。大学生医保只能通过学校统一缴纳，不可自行手机或银行缴纳。</a:t>
            </a:r>
            <a:endParaRPr kumimoji="0" lang="zh-CN" altLang="en-US" sz="2445"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a:p>
            <a:endParaRPr lang="zh-CN" altLang="en-US" sz="2400"/>
          </a:p>
          <a:p>
            <a:endParaRPr lang="zh-CN" altLang="en-US" sz="2400"/>
          </a:p>
          <a:p>
            <a:r>
              <a:rPr lang="en-US" altLang="zh-CN" sz="3200">
                <a:latin typeface="宋体" panose="02010600030101010101" pitchFamily="2" charset="-122"/>
                <a:ea typeface="宋体" panose="02010600030101010101" pitchFamily="2" charset="-122"/>
              </a:rPr>
              <a:t>   </a:t>
            </a:r>
            <a:r>
              <a:rPr lang="zh-CN" altLang="en-US" sz="3200">
                <a:latin typeface="宋体" panose="02010600030101010101" pitchFamily="2" charset="-122"/>
                <a:ea typeface="宋体" panose="02010600030101010101" pitchFamily="2" charset="-122"/>
              </a:rPr>
              <a:t>如</a:t>
            </a:r>
            <a:r>
              <a:rPr sz="3200" b="1">
                <a:solidFill>
                  <a:srgbClr val="000000"/>
                </a:solidFill>
                <a:latin typeface="宋体" panose="02010600030101010101" pitchFamily="2" charset="-122"/>
                <a:ea typeface="宋体" panose="02010600030101010101" pitchFamily="2" charset="-122"/>
                <a:cs typeface="微软雅黑" panose="020B0503020204020204" charset="-122"/>
                <a:sym typeface="+mn-ea"/>
              </a:rPr>
              <a:t>西安市医疗保障局</a:t>
            </a:r>
            <a:r>
              <a:rPr lang="zh-CN" altLang="en-US" sz="3200">
                <a:latin typeface="宋体" panose="02010600030101010101" pitchFamily="2" charset="-122"/>
                <a:ea typeface="宋体" panose="02010600030101010101" pitchFamily="2" charset="-122"/>
              </a:rPr>
              <a:t>医保相关政策有所调整，按最新规定执行。</a:t>
            </a:r>
            <a:endParaRPr lang="zh-CN" altLang="en-US" sz="3200">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内容占位符 3"/>
          <p:cNvSpPr>
            <a:spLocks noGrp="1"/>
          </p:cNvSpPr>
          <p:nvPr>
            <p:ph idx="1"/>
          </p:nvPr>
        </p:nvSpPr>
        <p:spPr>
          <a:xfrm>
            <a:off x="1304925" y="1509395"/>
            <a:ext cx="9752965" cy="2322830"/>
          </a:xfrm>
        </p:spPr>
        <p:txBody>
          <a:bodyPr vert="horz" wrap="square" lIns="91440" tIns="45720" rIns="91440" bIns="45720" anchor="t" anchorCtr="0">
            <a:spAutoFit/>
          </a:bodyPr>
          <a:p>
            <a:pPr>
              <a:lnSpc>
                <a:spcPct val="100000"/>
              </a:lnSpc>
            </a:pPr>
            <a:r>
              <a:rPr lang="zh-CN" altLang="en-US" b="1" dirty="0">
                <a:solidFill>
                  <a:srgbClr val="000000"/>
                </a:solidFill>
                <a:latin typeface="宋体" panose="02010600030101010101" pitchFamily="2" charset="-122"/>
              </a:rPr>
              <a:t> </a:t>
            </a:r>
            <a:r>
              <a:rPr sz="2000" b="1" dirty="0">
                <a:solidFill>
                  <a:srgbClr val="000000"/>
                </a:solidFill>
                <a:latin typeface="宋体" panose="02010600030101010101" pitchFamily="2" charset="-122"/>
              </a:rPr>
              <a:t>南校区医保办联系电话：029--62630020</a:t>
            </a:r>
            <a:endParaRPr lang="en-US" altLang="zh-CN" sz="2000" b="1" dirty="0">
              <a:solidFill>
                <a:srgbClr val="000000"/>
              </a:solidFill>
              <a:latin typeface="宋体" panose="02010600030101010101" pitchFamily="2" charset="-122"/>
            </a:endParaRPr>
          </a:p>
          <a:p>
            <a:pPr>
              <a:lnSpc>
                <a:spcPct val="100000"/>
              </a:lnSpc>
            </a:pPr>
            <a:r>
              <a:rPr lang="zh-CN" altLang="en-US" sz="2000" b="1" dirty="0">
                <a:solidFill>
                  <a:srgbClr val="000000"/>
                </a:solidFill>
                <a:latin typeface="宋体" panose="02010600030101010101" pitchFamily="2" charset="-122"/>
              </a:rPr>
              <a:t> </a:t>
            </a:r>
            <a:r>
              <a:rPr sz="2000" b="1" dirty="0">
                <a:solidFill>
                  <a:srgbClr val="000000"/>
                </a:solidFill>
                <a:latin typeface="宋体" panose="02010600030101010101" pitchFamily="2" charset="-122"/>
              </a:rPr>
              <a:t>北校区医保办联系电话：029--61105807</a:t>
            </a:r>
            <a:endParaRPr sz="2000" b="1" dirty="0">
              <a:solidFill>
                <a:srgbClr val="000000"/>
              </a:solidFill>
              <a:latin typeface="宋体" panose="02010600030101010101" pitchFamily="2" charset="-122"/>
            </a:endParaRPr>
          </a:p>
          <a:p>
            <a:pPr>
              <a:lnSpc>
                <a:spcPct val="100000"/>
              </a:lnSpc>
            </a:pPr>
            <a:r>
              <a:rPr sz="2000" b="1" dirty="0">
                <a:solidFill>
                  <a:srgbClr val="000000"/>
                </a:solidFill>
                <a:latin typeface="宋体" panose="02010600030101010101" pitchFamily="2" charset="-122"/>
              </a:rPr>
              <a:t> </a:t>
            </a:r>
            <a:r>
              <a:rPr sz="2000" b="1">
                <a:solidFill>
                  <a:srgbClr val="000000"/>
                </a:solidFill>
                <a:latin typeface="宋体" panose="02010600030101010101" pitchFamily="2" charset="-122"/>
              </a:rPr>
              <a:t>各学院或班级负责医保工作的人员加大学生医保工作QQ：2504743032</a:t>
            </a:r>
            <a:endParaRPr sz="2000" b="1">
              <a:solidFill>
                <a:srgbClr val="000000"/>
              </a:solidFill>
              <a:latin typeface="宋体" panose="02010600030101010101" pitchFamily="2" charset="-122"/>
            </a:endParaRPr>
          </a:p>
          <a:p>
            <a:pPr>
              <a:lnSpc>
                <a:spcPct val="150000"/>
              </a:lnSpc>
            </a:pPr>
            <a:r>
              <a:rPr lang="en-US" altLang="zh-CN" sz="2000" b="1" dirty="0">
                <a:solidFill>
                  <a:srgbClr val="000000"/>
                </a:solidFill>
                <a:latin typeface="宋体" panose="02010600030101010101" pitchFamily="2" charset="-122"/>
              </a:rPr>
              <a:t> </a:t>
            </a:r>
            <a:r>
              <a:rPr lang="zh-CN" altLang="en-US" sz="2000" b="1" dirty="0">
                <a:solidFill>
                  <a:srgbClr val="000000"/>
                </a:solidFill>
                <a:latin typeface="宋体" panose="02010600030101010101" pitchFamily="2" charset="-122"/>
              </a:rPr>
              <a:t>长安</a:t>
            </a:r>
            <a:r>
              <a:rPr lang="zh-CN" altLang="en-US" sz="2000" b="1" dirty="0">
                <a:solidFill>
                  <a:srgbClr val="000000"/>
                </a:solidFill>
                <a:latin typeface="宋体" panose="02010600030101010101" pitchFamily="2" charset="-122"/>
              </a:rPr>
              <a:t>大学医院微信公众号：</a:t>
            </a:r>
            <a:br>
              <a:rPr lang="en-US" altLang="zh-CN" sz="2000" b="1" dirty="0">
                <a:solidFill>
                  <a:srgbClr val="000000"/>
                </a:solidFill>
              </a:rPr>
            </a:br>
            <a:endParaRPr lang="zh-CN" altLang="en-US" sz="2000" dirty="0"/>
          </a:p>
        </p:txBody>
      </p:sp>
      <p:pic>
        <p:nvPicPr>
          <p:cNvPr id="4" name="图片 3"/>
          <p:cNvPicPr>
            <a:picLocks noChangeAspect="1"/>
          </p:cNvPicPr>
          <p:nvPr>
            <p:custDataLst>
              <p:tags r:id="rId1"/>
            </p:custDataLst>
          </p:nvPr>
        </p:nvPicPr>
        <p:blipFill>
          <a:blip r:embed="rId2"/>
          <a:stretch>
            <a:fillRect/>
          </a:stretch>
        </p:blipFill>
        <p:spPr>
          <a:xfrm>
            <a:off x="5155565" y="3045460"/>
            <a:ext cx="3411220" cy="33515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048250" y="2513965"/>
            <a:ext cx="4652010" cy="1014730"/>
          </a:xfrm>
          <a:prstGeom prst="rect">
            <a:avLst/>
          </a:prstGeom>
          <a:noFill/>
        </p:spPr>
        <p:txBody>
          <a:bodyPr wrap="square" rtlCol="0">
            <a:spAutoFit/>
          </a:bodyPr>
          <a:p>
            <a:r>
              <a:rPr lang="zh-CN" altLang="en-US" sz="6000"/>
              <a:t>谢</a:t>
            </a:r>
            <a:r>
              <a:rPr lang="en-US" altLang="zh-CN" sz="6000"/>
              <a:t>    </a:t>
            </a:r>
            <a:r>
              <a:rPr lang="zh-CN" altLang="en-US" sz="6000"/>
              <a:t>谢！</a:t>
            </a:r>
            <a:endParaRPr lang="zh-CN" altLang="en-US" sz="60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p:nvPr>
        </p:nvSpPr>
        <p:spPr>
          <a:xfrm>
            <a:off x="2331720" y="1073150"/>
            <a:ext cx="7977505" cy="4286885"/>
          </a:xfrm>
        </p:spPr>
        <p:txBody>
          <a:bodyPr vert="horz" wrap="square" lIns="0" tIns="45720" rIns="0" bIns="0" anchor="b" anchorCtr="0">
            <a:noAutofit/>
          </a:bodyPr>
          <a:p>
            <a:pPr algn="l" eaLnBrk="1" hangingPunct="1"/>
            <a:r>
              <a:rPr lang="en-US" altLang="zh-CN" sz="5000" b="1" dirty="0">
                <a:solidFill>
                  <a:srgbClr val="000000"/>
                </a:solidFill>
                <a:latin typeface="宋体" panose="02010600030101010101" pitchFamily="2" charset="-122"/>
                <a:ea typeface="宋体" panose="02010600030101010101" pitchFamily="2" charset="-122"/>
              </a:rPr>
              <a:t>      </a:t>
            </a:r>
            <a:r>
              <a:rPr lang="zh-CN" altLang="en-US" sz="5000" b="1" dirty="0">
                <a:solidFill>
                  <a:srgbClr val="000000"/>
                </a:solidFill>
                <a:latin typeface="宋体" panose="02010600030101010101" pitchFamily="2" charset="-122"/>
                <a:ea typeface="宋体" panose="02010600030101010101" pitchFamily="2" charset="-122"/>
              </a:rPr>
              <a:t>一、门诊待遇</a:t>
            </a:r>
            <a:br>
              <a:rPr lang="zh-CN" altLang="en-US" sz="2200" b="1" dirty="0">
                <a:solidFill>
                  <a:srgbClr val="000000"/>
                </a:solidFill>
                <a:latin typeface="宋体" panose="02010600030101010101" pitchFamily="2" charset="-122"/>
                <a:ea typeface="宋体" panose="02010600030101010101" pitchFamily="2" charset="-122"/>
              </a:rPr>
            </a:br>
            <a:br>
              <a:rPr lang="zh-CN" altLang="en-US" sz="2200" b="1" dirty="0">
                <a:solidFill>
                  <a:srgbClr val="000000"/>
                </a:solidFill>
                <a:latin typeface="宋体" panose="02010600030101010101" pitchFamily="2" charset="-122"/>
                <a:ea typeface="宋体" panose="02010600030101010101" pitchFamily="2" charset="-122"/>
              </a:rPr>
            </a:br>
            <a:r>
              <a:rPr lang="en-US" altLang="zh-CN" sz="2200" b="1" dirty="0">
                <a:solidFill>
                  <a:srgbClr val="000000"/>
                </a:solidFill>
                <a:latin typeface="宋体" panose="02010600030101010101" pitchFamily="2" charset="-122"/>
                <a:ea typeface="宋体" panose="02010600030101010101" pitchFamily="2" charset="-122"/>
              </a:rPr>
              <a:t>                 </a:t>
            </a:r>
            <a:r>
              <a:rPr lang="en-US" altLang="zh-CN" sz="3000" b="1" dirty="0">
                <a:solidFill>
                  <a:srgbClr val="000000"/>
                </a:solidFill>
                <a:latin typeface="宋体" panose="02010600030101010101" pitchFamily="2" charset="-122"/>
                <a:ea typeface="宋体" panose="02010600030101010101" pitchFamily="2" charset="-122"/>
              </a:rPr>
              <a:t>1</a:t>
            </a:r>
            <a:r>
              <a:rPr sz="3000" b="1" dirty="0">
                <a:solidFill>
                  <a:srgbClr val="000000"/>
                </a:solidFill>
                <a:latin typeface="宋体" panose="02010600030101010101" pitchFamily="2" charset="-122"/>
                <a:ea typeface="宋体" panose="02010600030101010101" pitchFamily="2" charset="-122"/>
              </a:rPr>
              <a:t>、门诊统筹</a:t>
            </a:r>
            <a:br>
              <a:rPr sz="4000" b="1" dirty="0">
                <a:solidFill>
                  <a:srgbClr val="000000"/>
                </a:solidFill>
                <a:latin typeface="宋体" panose="02010600030101010101" pitchFamily="2" charset="-122"/>
                <a:ea typeface="宋体" panose="02010600030101010101" pitchFamily="2" charset="-122"/>
              </a:rPr>
            </a:br>
            <a:r>
              <a:rPr lang="en-US" altLang="zh-CN" sz="4000" b="1" dirty="0">
                <a:solidFill>
                  <a:srgbClr val="000000"/>
                </a:solidFill>
                <a:latin typeface="宋体" panose="02010600030101010101" pitchFamily="2" charset="-122"/>
                <a:ea typeface="宋体" panose="02010600030101010101" pitchFamily="2" charset="-122"/>
              </a:rPr>
              <a:t>          </a:t>
            </a:r>
            <a:r>
              <a:rPr lang="en-US" altLang="zh-CN" sz="3000" b="1" dirty="0">
                <a:solidFill>
                  <a:srgbClr val="000000"/>
                </a:solidFill>
                <a:latin typeface="宋体" panose="02010600030101010101" pitchFamily="2" charset="-122"/>
                <a:ea typeface="宋体" panose="02010600030101010101" pitchFamily="2" charset="-122"/>
              </a:rPr>
              <a:t>2</a:t>
            </a:r>
            <a:r>
              <a:rPr sz="3000" b="1" dirty="0">
                <a:solidFill>
                  <a:srgbClr val="000000"/>
                </a:solidFill>
                <a:latin typeface="宋体" panose="02010600030101010101" pitchFamily="2" charset="-122"/>
                <a:ea typeface="宋体" panose="02010600030101010101" pitchFamily="2" charset="-122"/>
              </a:rPr>
              <a:t>、门诊慢性病</a:t>
            </a:r>
            <a:br>
              <a:rPr sz="4000" b="1" dirty="0">
                <a:solidFill>
                  <a:srgbClr val="000000"/>
                </a:solidFill>
                <a:latin typeface="宋体" panose="02010600030101010101" pitchFamily="2" charset="-122"/>
                <a:ea typeface="宋体" panose="02010600030101010101" pitchFamily="2" charset="-122"/>
              </a:rPr>
            </a:br>
            <a:r>
              <a:rPr lang="en-US" altLang="zh-CN" sz="4000" b="1" dirty="0">
                <a:solidFill>
                  <a:srgbClr val="000000"/>
                </a:solidFill>
                <a:latin typeface="宋体" panose="02010600030101010101" pitchFamily="2" charset="-122"/>
                <a:ea typeface="宋体" panose="02010600030101010101" pitchFamily="2" charset="-122"/>
              </a:rPr>
              <a:t>          </a:t>
            </a:r>
            <a:r>
              <a:rPr lang="en-US" altLang="zh-CN" sz="3000" b="1" dirty="0">
                <a:solidFill>
                  <a:srgbClr val="000000"/>
                </a:solidFill>
                <a:latin typeface="宋体" panose="02010600030101010101" pitchFamily="2" charset="-122"/>
                <a:ea typeface="宋体" panose="02010600030101010101" pitchFamily="2" charset="-122"/>
              </a:rPr>
              <a:t>3</a:t>
            </a:r>
            <a:r>
              <a:rPr sz="3000" b="1" dirty="0">
                <a:solidFill>
                  <a:srgbClr val="000000"/>
                </a:solidFill>
                <a:latin typeface="宋体" panose="02010600030101010101" pitchFamily="2" charset="-122"/>
                <a:ea typeface="宋体" panose="02010600030101010101" pitchFamily="2" charset="-122"/>
              </a:rPr>
              <a:t>、门诊特殊病</a:t>
            </a:r>
            <a:br>
              <a:rPr sz="3000" b="1" dirty="0">
                <a:solidFill>
                  <a:srgbClr val="000000"/>
                </a:solidFill>
                <a:latin typeface="宋体" panose="02010600030101010101" pitchFamily="2" charset="-122"/>
                <a:ea typeface="宋体" panose="02010600030101010101" pitchFamily="2" charset="-122"/>
              </a:rPr>
            </a:br>
            <a:r>
              <a:rPr lang="en-US" altLang="zh-CN" sz="3000" b="1" dirty="0">
                <a:solidFill>
                  <a:srgbClr val="000000"/>
                </a:solidFill>
                <a:latin typeface="宋体" panose="02010600030101010101" pitchFamily="2" charset="-122"/>
                <a:ea typeface="宋体" panose="02010600030101010101" pitchFamily="2" charset="-122"/>
              </a:rPr>
              <a:t>             4</a:t>
            </a:r>
            <a:r>
              <a:rPr sz="3000" b="1" dirty="0">
                <a:solidFill>
                  <a:srgbClr val="000000"/>
                </a:solidFill>
                <a:latin typeface="宋体" panose="02010600030101010101" pitchFamily="2" charset="-122"/>
                <a:ea typeface="宋体" panose="02010600030101010101" pitchFamily="2" charset="-122"/>
              </a:rPr>
              <a:t>、</a:t>
            </a:r>
            <a:r>
              <a:rPr sz="3000">
                <a:latin typeface="宋体" panose="02010600030101010101" pitchFamily="2" charset="-122"/>
                <a:ea typeface="宋体" panose="02010600030101010101" pitchFamily="2" charset="-122"/>
                <a:sym typeface="+mn-ea"/>
              </a:rPr>
              <a:t>门诊紧急抢救</a:t>
            </a:r>
            <a:endParaRPr sz="3000" b="1" dirty="0">
              <a:solidFill>
                <a:srgbClr val="000000"/>
              </a:solidFill>
              <a:latin typeface="宋体" panose="02010600030101010101" pitchFamily="2" charset="-122"/>
              <a:ea typeface="宋体" panose="02010600030101010101" pitchFamily="2" charset="-122"/>
            </a:endParaRPr>
          </a:p>
        </p:txBody>
      </p:sp>
      <p:sp>
        <p:nvSpPr>
          <p:cNvPr id="8196" name="Text Box 6"/>
          <p:cNvSpPr txBox="1"/>
          <p:nvPr/>
        </p:nvSpPr>
        <p:spPr>
          <a:xfrm>
            <a:off x="9308148" y="1943100"/>
            <a:ext cx="459740" cy="406400"/>
          </a:xfrm>
          <a:prstGeom prst="rect">
            <a:avLst/>
          </a:prstGeom>
          <a:noFill/>
          <a:ln w="9525">
            <a:noFill/>
          </a:ln>
        </p:spPr>
        <p:txBody>
          <a:bodyPr vert="eaVert">
            <a:spAutoFit/>
          </a:bodyPr>
          <a:p>
            <a:endParaRPr lang="zh-CN" altLang="zh-CN"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Rot="1"/>
          </p:cNvSpPr>
          <p:nvPr>
            <p:ph type="title"/>
          </p:nvPr>
        </p:nvSpPr>
        <p:spPr>
          <a:xfrm>
            <a:off x="1701483" y="459740"/>
            <a:ext cx="2881312" cy="719138"/>
          </a:xfrm>
        </p:spPr>
        <p:txBody>
          <a:bodyPr vert="horz" wrap="square" lIns="0" tIns="45720" rIns="0" bIns="0" anchor="b" anchorCtr="0">
            <a:normAutofit fontScale="90000"/>
          </a:bodyPr>
          <a:p>
            <a:pPr eaLnBrk="1" hangingPunct="1"/>
            <a:r>
              <a:rPr lang="en-US" altLang="zh-CN" sz="2800" b="1" dirty="0">
                <a:solidFill>
                  <a:srgbClr val="000000"/>
                </a:solidFill>
                <a:latin typeface="宋体" panose="02010600030101010101" pitchFamily="2" charset="-122"/>
                <a:ea typeface="宋体" panose="02010600030101010101" pitchFamily="2" charset="-122"/>
              </a:rPr>
              <a:t>1</a:t>
            </a:r>
            <a:r>
              <a:rPr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门诊</a:t>
            </a:r>
            <a:r>
              <a:rPr lang="zh-CN" altLang="en-US" sz="2800" b="1" dirty="0">
                <a:solidFill>
                  <a:srgbClr val="000000"/>
                </a:solidFill>
                <a:latin typeface="宋体" panose="02010600030101010101" pitchFamily="2" charset="-122"/>
                <a:ea typeface="宋体" panose="02010600030101010101" pitchFamily="2" charset="-122"/>
              </a:rPr>
              <a:t>统筹就医</a:t>
            </a:r>
            <a:endParaRPr lang="zh-CN" altLang="en-US" sz="2800" dirty="0">
              <a:solidFill>
                <a:srgbClr val="000000"/>
              </a:solidFill>
            </a:endParaRPr>
          </a:p>
        </p:txBody>
      </p:sp>
      <p:sp>
        <p:nvSpPr>
          <p:cNvPr id="8195" name="Text Box 5"/>
          <p:cNvSpPr txBox="1"/>
          <p:nvPr/>
        </p:nvSpPr>
        <p:spPr>
          <a:xfrm>
            <a:off x="1624965" y="1250315"/>
            <a:ext cx="9309735" cy="4892675"/>
          </a:xfrm>
          <a:prstGeom prst="rect">
            <a:avLst/>
          </a:prstGeom>
          <a:noFill/>
          <a:ln w="9525">
            <a:noFill/>
          </a:ln>
        </p:spPr>
        <p:txBody>
          <a:bodyPr wrap="square">
            <a:spAutoFit/>
          </a:bodyPr>
          <a:p>
            <a:pPr fontAlgn="auto">
              <a:lnSpc>
                <a:spcPts val="4380"/>
              </a:lnSpc>
            </a:pPr>
            <a:r>
              <a:rPr lang="zh-CN" altLang="en-US" sz="2400" b="1" dirty="0">
                <a:solidFill>
                  <a:srgbClr val="000000"/>
                </a:solidFill>
                <a:latin typeface="Arial" panose="020B0604020202020204" pitchFamily="34" charset="0"/>
              </a:rPr>
              <a:t>· 我校大学生定点医疗机构：</a:t>
            </a:r>
            <a:endParaRPr lang="zh-CN" altLang="en-US" sz="2400" b="1" dirty="0">
              <a:solidFill>
                <a:srgbClr val="000000"/>
              </a:solidFill>
              <a:latin typeface="Arial" panose="020B0604020202020204" pitchFamily="34" charset="0"/>
            </a:endParaRPr>
          </a:p>
          <a:p>
            <a:pPr fontAlgn="auto">
              <a:lnSpc>
                <a:spcPts val="4380"/>
              </a:lnSpc>
            </a:pPr>
            <a:r>
              <a:rPr lang="en-US" altLang="zh-CN" sz="2400" b="1" dirty="0">
                <a:solidFill>
                  <a:srgbClr val="000000"/>
                </a:solidFill>
                <a:latin typeface="Arial" panose="020B0604020202020204" pitchFamily="34" charset="0"/>
              </a:rPr>
              <a:t> </a:t>
            </a:r>
            <a:r>
              <a:rPr lang="zh-CN" sz="2400" b="1" dirty="0">
                <a:solidFill>
                  <a:srgbClr val="000000"/>
                </a:solidFill>
                <a:latin typeface="Arial" panose="020B0604020202020204" pitchFamily="34" charset="0"/>
              </a:rPr>
              <a:t>长安大学医院</a:t>
            </a:r>
            <a:endParaRPr lang="zh-CN" altLang="en-US" sz="2400" b="1" dirty="0">
              <a:solidFill>
                <a:srgbClr val="000000"/>
              </a:solidFill>
              <a:latin typeface="Arial" panose="020B0604020202020204" pitchFamily="34" charset="0"/>
            </a:endParaRPr>
          </a:p>
          <a:p>
            <a:pPr fontAlgn="auto">
              <a:lnSpc>
                <a:spcPts val="4380"/>
              </a:lnSpc>
            </a:pPr>
            <a:endParaRPr lang="zh-CN" altLang="en-US" sz="2400" b="1" dirty="0">
              <a:solidFill>
                <a:srgbClr val="000000"/>
              </a:solidFill>
              <a:latin typeface="Arial" panose="020B0604020202020204" pitchFamily="34" charset="0"/>
            </a:endParaRPr>
          </a:p>
          <a:p>
            <a:pPr fontAlgn="auto">
              <a:lnSpc>
                <a:spcPts val="4380"/>
              </a:lnSpc>
            </a:pPr>
            <a:r>
              <a:rPr lang="zh-CN" altLang="en-US" sz="2400" b="1" dirty="0">
                <a:solidFill>
                  <a:srgbClr val="000000"/>
                </a:solidFill>
                <a:latin typeface="Arial" panose="020B0604020202020204" pitchFamily="34" charset="0"/>
              </a:rPr>
              <a:t>·</a:t>
            </a: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医保范围：</a:t>
            </a:r>
            <a:endParaRPr lang="zh-CN" altLang="en-US" sz="2000" b="1" dirty="0">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ts val="4380"/>
              </a:lnSpc>
            </a:pPr>
            <a:r>
              <a:rPr lang="zh-CN" altLang="en-US" sz="2000" b="1" dirty="0">
                <a:solidFill>
                  <a:srgbClr val="000000"/>
                </a:solidFill>
                <a:latin typeface="微软雅黑" panose="020B0503020204020204" charset="-122"/>
                <a:ea typeface="微软雅黑" panose="020B0503020204020204" charset="-122"/>
                <a:cs typeface="微软雅黑" panose="020B0503020204020204" charset="-122"/>
              </a:rPr>
              <a:t> 根据西安市医疗保障局规定的</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参保大学生在定点医疗机构发生的符合相关医疗费用的，医疗保险基金按照规定予以支付。</a:t>
            </a:r>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ts val="4380"/>
              </a:lnSpc>
            </a:pP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（自费药品及特殊耗材不予报销。第三方责任、醉酒、打架、</a:t>
            </a:r>
            <a:r>
              <a:rPr lang="en-US" altLang="zh-CN" sz="200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美容等产生的费用不予报销）。</a:t>
            </a:r>
            <a:endParaRPr lang="zh-CN" altLang="en-US" sz="2000" b="1" dirty="0">
              <a:latin typeface="微软雅黑" panose="020B0503020204020204" charset="-122"/>
              <a:ea typeface="微软雅黑" panose="020B0503020204020204" charset="-122"/>
              <a:cs typeface="微软雅黑" panose="020B0503020204020204" charset="-122"/>
            </a:endParaRPr>
          </a:p>
          <a:p>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8196" name="Text Box 6"/>
          <p:cNvSpPr txBox="1"/>
          <p:nvPr/>
        </p:nvSpPr>
        <p:spPr>
          <a:xfrm>
            <a:off x="9308148" y="1943100"/>
            <a:ext cx="459740" cy="406400"/>
          </a:xfrm>
          <a:prstGeom prst="rect">
            <a:avLst/>
          </a:prstGeom>
          <a:noFill/>
          <a:ln w="9525">
            <a:noFill/>
          </a:ln>
        </p:spPr>
        <p:txBody>
          <a:bodyPr vert="eaVert">
            <a:spAutoFit/>
          </a:bodyPr>
          <a:p>
            <a:endParaRPr lang="zh-CN" altLang="zh-CN"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xfrm>
            <a:off x="758190" y="1119505"/>
            <a:ext cx="10852150" cy="529590"/>
          </a:xfrm>
        </p:spPr>
        <p:txBody>
          <a:bodyPr vert="horz" wrap="square" lIns="0" tIns="45720" rIns="0" bIns="0" anchor="b" anchorCtr="0">
            <a:normAutofit fontScale="90000"/>
          </a:bodyPr>
          <a:p>
            <a:pPr>
              <a:buNone/>
            </a:pPr>
            <a:r>
              <a:rPr lang="en-US" altLang="zh-CN">
                <a:sym typeface="+mn-ea"/>
              </a:rPr>
              <a:t>  </a:t>
            </a:r>
            <a:r>
              <a:rPr sz="3400">
                <a:latin typeface="宋体" panose="02010600030101010101" pitchFamily="2" charset="-122"/>
                <a:ea typeface="宋体" panose="02010600030101010101" pitchFamily="2" charset="-122"/>
                <a:sym typeface="+mn-ea"/>
              </a:rPr>
              <a:t>温馨提示：</a:t>
            </a:r>
            <a:endParaRPr lang="zh-CN" altLang="en-US" sz="3400" dirty="0">
              <a:latin typeface="宋体" panose="02010600030101010101" pitchFamily="2" charset="-122"/>
              <a:ea typeface="宋体" panose="02010600030101010101" pitchFamily="2" charset="-122"/>
            </a:endParaRPr>
          </a:p>
        </p:txBody>
      </p:sp>
      <p:sp>
        <p:nvSpPr>
          <p:cNvPr id="9219" name="内容占位符 2"/>
          <p:cNvSpPr>
            <a:spLocks noGrp="1"/>
          </p:cNvSpPr>
          <p:nvPr>
            <p:ph idx="1"/>
          </p:nvPr>
        </p:nvSpPr>
        <p:spPr>
          <a:xfrm>
            <a:off x="944880" y="1649095"/>
            <a:ext cx="10189210" cy="4251960"/>
          </a:xfrm>
        </p:spPr>
        <p:txBody>
          <a:bodyPr vert="horz" wrap="square" lIns="91440" tIns="45720" rIns="91440" bIns="45720" anchor="t" anchorCtr="0">
            <a:normAutofit/>
          </a:bodyPr>
          <a:p>
            <a:pPr>
              <a:lnSpc>
                <a:spcPts val="4060"/>
              </a:lnSpc>
            </a:pPr>
            <a:r>
              <a:rPr lang="en-US" altLang="zh-CN" sz="3145">
                <a:latin typeface="宋体" panose="02010600030101010101" pitchFamily="2" charset="-122"/>
                <a:ea typeface="宋体" panose="02010600030101010101" pitchFamily="2" charset="-122"/>
                <a:cs typeface="宋体" panose="02010600030101010101" pitchFamily="2" charset="-122"/>
                <a:sym typeface="+mn-ea"/>
              </a:rPr>
              <a:t>   </a:t>
            </a:r>
            <a:r>
              <a:rPr sz="3000">
                <a:latin typeface="宋体" panose="02010600030101010101" pitchFamily="2" charset="-122"/>
                <a:ea typeface="宋体" panose="02010600030101010101" pitchFamily="2" charset="-122"/>
                <a:cs typeface="宋体" panose="02010600030101010101" pitchFamily="2" charset="-122"/>
                <a:sym typeface="+mn-ea"/>
              </a:rPr>
              <a:t>我院已实施门诊直报系统，参保学生在我院门诊就医缴费时凭</a:t>
            </a:r>
            <a:r>
              <a:rPr sz="3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身份证原件或电子医保凭证</a:t>
            </a:r>
            <a:r>
              <a:rPr sz="3000">
                <a:latin typeface="宋体" panose="02010600030101010101" pitchFamily="2" charset="-122"/>
                <a:ea typeface="宋体" panose="02010600030101010101" pitchFamily="2" charset="-122"/>
                <a:cs typeface="宋体" panose="02010600030101010101" pitchFamily="2" charset="-122"/>
                <a:sym typeface="+mn-ea"/>
              </a:rPr>
              <a:t>可直接享受医保相关待遇，无需二次报销。</a:t>
            </a:r>
            <a:endParaRPr lang="zh-CN" altLang="en-US" sz="3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ts val="4060"/>
              </a:lnSpc>
            </a:pPr>
            <a:r>
              <a:rPr lang="en-US" altLang="zh-CN" sz="3000" dirty="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3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ts val="4060"/>
              </a:lnSpc>
            </a:pPr>
            <a:r>
              <a:rPr lang="en-US" altLang="zh-CN" sz="30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3000" dirty="0">
                <a:solidFill>
                  <a:srgbClr val="000000"/>
                </a:solidFill>
                <a:latin typeface="宋体" panose="02010600030101010101" pitchFamily="2" charset="-122"/>
                <a:ea typeface="宋体" panose="02010600030101010101" pitchFamily="2" charset="-122"/>
                <a:cs typeface="宋体" panose="02010600030101010101" pitchFamily="2" charset="-122"/>
              </a:rPr>
              <a:t>因系统或网络原因未能直报的，可凭</a:t>
            </a:r>
            <a:r>
              <a:rPr sz="3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身份证原件、发票联（一式两份）、处方、病历</a:t>
            </a:r>
            <a:r>
              <a:rPr lang="zh-CN" altLang="en-US" sz="3000" dirty="0">
                <a:solidFill>
                  <a:srgbClr val="000000"/>
                </a:solidFill>
                <a:latin typeface="宋体" panose="02010600030101010101" pitchFamily="2" charset="-122"/>
                <a:ea typeface="宋体" panose="02010600030101010101" pitchFamily="2" charset="-122"/>
                <a:cs typeface="宋体" panose="02010600030101010101" pitchFamily="2" charset="-122"/>
              </a:rPr>
              <a:t>到</a:t>
            </a:r>
            <a:r>
              <a:rPr sz="3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两校区医院</a:t>
            </a:r>
            <a:r>
              <a:rPr lang="zh-CN" altLang="en-US" sz="3000" dirty="0">
                <a:solidFill>
                  <a:srgbClr val="000000"/>
                </a:solidFill>
                <a:latin typeface="宋体" panose="02010600030101010101" pitchFamily="2" charset="-122"/>
                <a:ea typeface="宋体" panose="02010600030101010101" pitchFamily="2" charset="-122"/>
                <a:cs typeface="宋体" panose="02010600030101010101" pitchFamily="2" charset="-122"/>
              </a:rPr>
              <a:t>医保办进行报销。具体报销所需材料看信息门户报销通知。</a:t>
            </a:r>
            <a:endParaRPr lang="zh-CN" altLang="en-US" sz="3000" dirty="0">
              <a:solidFill>
                <a:srgbClr val="000000"/>
              </a:solidFill>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70330" y="995045"/>
            <a:ext cx="9709150" cy="4891405"/>
          </a:xfrm>
        </p:spPr>
        <p:txBody>
          <a:bodyPr>
            <a:normAutofit fontScale="25000"/>
          </a:bodyPr>
          <a:p>
            <a:pPr>
              <a:lnSpc>
                <a:spcPts val="4060"/>
              </a:lnSpc>
            </a:pPr>
            <a:r>
              <a:rPr sz="9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异地门诊报销：</a:t>
            </a:r>
            <a:endParaRPr sz="9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4060"/>
              </a:lnSpc>
            </a:pPr>
            <a:r>
              <a:rPr sz="4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8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寒暑假期间异地门诊就医，优先在二级或二级以下医疗机构就诊，返校后根据信息门户通知携带相关报销资料到两校区校医院医保办进行报销。</a:t>
            </a:r>
            <a:endParaRPr sz="7335">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4060"/>
              </a:lnSpc>
            </a:pPr>
            <a:endParaRPr lang="zh-CN" altLang="en-US" sz="44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ts val="4060"/>
              </a:lnSpc>
            </a:pPr>
            <a:r>
              <a:rPr sz="96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异地门诊报销需提供的资料：</a:t>
            </a:r>
            <a:endParaRPr lang="zh-CN" altLang="en-US" sz="9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nSpc>
                <a:spcPts val="4060"/>
              </a:lnSpc>
            </a:pPr>
            <a:r>
              <a:rPr lang="en-US" altLang="zh-CN" sz="7335">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8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本人身份证原件、门诊病历、门诊费用清单、检查检验报告单、门诊医疗费用发票原件（一式两份）。</a:t>
            </a:r>
            <a:endParaRPr lang="zh-CN" altLang="en-US" sz="7335" dirty="0">
              <a:solidFill>
                <a:srgbClr val="000000"/>
              </a:solidFill>
              <a:latin typeface="微软雅黑" panose="020B0503020204020204" charset="-122"/>
              <a:cs typeface="微软雅黑" panose="020B0503020204020204" charset="-122"/>
            </a:endParaRPr>
          </a:p>
          <a:p>
            <a:endParaRPr lang="zh-CN" altLang="en-US" sz="7335" dirty="0">
              <a:solidFill>
                <a:srgbClr val="000000"/>
              </a:solidFill>
              <a:latin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Rot="1"/>
          </p:cNvSpPr>
          <p:nvPr>
            <p:ph type="title"/>
          </p:nvPr>
        </p:nvSpPr>
        <p:spPr>
          <a:xfrm>
            <a:off x="1153160" y="500380"/>
            <a:ext cx="8229600" cy="648335"/>
          </a:xfrm>
        </p:spPr>
        <p:txBody>
          <a:bodyPr vert="horz" wrap="square" lIns="0" tIns="45720" rIns="0" bIns="0" anchor="b" anchorCtr="0"/>
          <a:p>
            <a:pPr eaLnBrk="1" hangingPunct="1"/>
            <a:r>
              <a:rPr lang="zh-CN" altLang="en-US" sz="2400" dirty="0">
                <a:solidFill>
                  <a:schemeClr val="tx1"/>
                </a:solidFill>
              </a:rPr>
              <a:t> </a:t>
            </a:r>
            <a:r>
              <a:rPr lang="zh-CN" altLang="en-US" sz="3200" dirty="0">
                <a:solidFill>
                  <a:srgbClr val="FF0000"/>
                </a:solidFill>
                <a:latin typeface="宋体" panose="02010600030101010101" pitchFamily="2" charset="-122"/>
                <a:ea typeface="宋体" panose="02010600030101010101" pitchFamily="2" charset="-122"/>
              </a:rPr>
              <a:t>本市门诊转诊</a:t>
            </a:r>
            <a:endParaRPr lang="zh-CN" altLang="en-US" sz="3200" dirty="0">
              <a:solidFill>
                <a:srgbClr val="FF0000"/>
              </a:solidFill>
              <a:latin typeface="宋体" panose="02010600030101010101" pitchFamily="2" charset="-122"/>
              <a:ea typeface="宋体" panose="02010600030101010101" pitchFamily="2" charset="-122"/>
            </a:endParaRPr>
          </a:p>
        </p:txBody>
      </p:sp>
      <p:sp>
        <p:nvSpPr>
          <p:cNvPr id="10243" name="Rectangle 3"/>
          <p:cNvSpPr>
            <a:spLocks noGrp="1" noRot="1"/>
          </p:cNvSpPr>
          <p:nvPr>
            <p:ph idx="1"/>
          </p:nvPr>
        </p:nvSpPr>
        <p:spPr>
          <a:xfrm>
            <a:off x="1750695" y="1535430"/>
            <a:ext cx="8540750" cy="2055495"/>
          </a:xfrm>
        </p:spPr>
        <p:txBody>
          <a:bodyPr vert="horz" wrap="square" lIns="91440" tIns="45720" rIns="91440" bIns="45720" anchor="t" anchorCtr="0">
            <a:normAutofit fontScale="90000"/>
          </a:bodyPr>
          <a:p>
            <a:pPr>
              <a:lnSpc>
                <a:spcPts val="4500"/>
              </a:lnSpc>
              <a:buFont typeface="Wingdings" panose="05000000000000000000" pitchFamily="2" charset="2"/>
              <a:buNone/>
            </a:pPr>
            <a:r>
              <a:rPr lang="zh-CN" altLang="en-US" sz="2400" dirty="0"/>
              <a:t>     </a:t>
            </a:r>
            <a:r>
              <a:rPr lang="zh-CN" altLang="en-US" sz="2200" dirty="0">
                <a:solidFill>
                  <a:srgbClr val="000000"/>
                </a:solidFill>
                <a:latin typeface="宋体" panose="02010600030101010101" pitchFamily="2" charset="-122"/>
                <a:ea typeface="宋体" panose="02010600030101010101" pitchFamily="2" charset="-122"/>
              </a:rPr>
              <a:t>经我院医生根据病情</a:t>
            </a:r>
            <a:r>
              <a:rPr sz="2200">
                <a:solidFill>
                  <a:srgbClr val="000000"/>
                </a:solidFill>
                <a:latin typeface="宋体" panose="02010600030101010101" pitchFamily="2" charset="-122"/>
                <a:ea typeface="宋体" panose="02010600030101010101" pitchFamily="2" charset="-122"/>
                <a:sym typeface="+mn-ea"/>
              </a:rPr>
              <a:t>研判后</a:t>
            </a:r>
            <a:r>
              <a:rPr lang="zh-CN" altLang="en-US" sz="2200" dirty="0">
                <a:solidFill>
                  <a:srgbClr val="000000"/>
                </a:solidFill>
                <a:latin typeface="宋体" panose="02010600030101010101" pitchFamily="2" charset="-122"/>
                <a:ea typeface="宋体" panose="02010600030101010101" pitchFamily="2" charset="-122"/>
              </a:rPr>
              <a:t>开具</a:t>
            </a:r>
            <a:r>
              <a:rPr lang="zh-CN" altLang="en-US" sz="2200" b="1" u="sng" dirty="0">
                <a:solidFill>
                  <a:srgbClr val="FF0000"/>
                </a:solidFill>
                <a:latin typeface="宋体" panose="02010600030101010101" pitchFamily="2" charset="-122"/>
                <a:ea typeface="宋体" panose="02010600030101010101" pitchFamily="2" charset="-122"/>
              </a:rPr>
              <a:t>转诊申请单</a:t>
            </a:r>
            <a:r>
              <a:rPr lang="zh-CN" altLang="en-US" sz="2200" dirty="0">
                <a:solidFill>
                  <a:srgbClr val="000000"/>
                </a:solidFill>
                <a:latin typeface="宋体" panose="02010600030101010101" pitchFamily="2" charset="-122"/>
                <a:ea typeface="宋体" panose="02010600030101010101" pitchFamily="2" charset="-122"/>
              </a:rPr>
              <a:t>，到定点医疗机构就诊，持身份证原件、转诊单、发票联（一式两份）、门诊病历、</a:t>
            </a:r>
            <a:r>
              <a:rPr sz="2200">
                <a:solidFill>
                  <a:srgbClr val="000000"/>
                </a:solidFill>
                <a:latin typeface="宋体" panose="02010600030101010101" pitchFamily="2" charset="-122"/>
                <a:ea typeface="宋体" panose="02010600030101010101" pitchFamily="2" charset="-122"/>
                <a:sym typeface="+mn-ea"/>
              </a:rPr>
              <a:t>门诊费用清单</a:t>
            </a:r>
            <a:r>
              <a:rPr lang="zh-CN" altLang="en-US" sz="2200" dirty="0">
                <a:solidFill>
                  <a:srgbClr val="000000"/>
                </a:solidFill>
                <a:latin typeface="宋体" panose="02010600030101010101" pitchFamily="2" charset="-122"/>
                <a:ea typeface="宋体" panose="02010600030101010101" pitchFamily="2" charset="-122"/>
              </a:rPr>
              <a:t>及各项检查报告单，</a:t>
            </a:r>
            <a:r>
              <a:rPr sz="22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根据信息门户通知</a:t>
            </a:r>
            <a:r>
              <a:rPr sz="2200">
                <a:solidFill>
                  <a:srgbClr val="000000"/>
                </a:solidFill>
                <a:latin typeface="宋体" panose="02010600030101010101" pitchFamily="2" charset="-122"/>
                <a:ea typeface="宋体" panose="02010600030101010101" pitchFamily="2" charset="-122"/>
                <a:sym typeface="+mn-ea"/>
              </a:rPr>
              <a:t>回我院审核报销。</a:t>
            </a:r>
            <a:endParaRPr lang="zh-CN" altLang="en-US" sz="2200" dirty="0">
              <a:solidFill>
                <a:srgbClr val="000000"/>
              </a:solidFill>
              <a:latin typeface="宋体" panose="02010600030101010101" pitchFamily="2" charset="-122"/>
              <a:ea typeface="宋体" panose="02010600030101010101" pitchFamily="2" charset="-122"/>
            </a:endParaRPr>
          </a:p>
        </p:txBody>
      </p:sp>
      <p:sp>
        <p:nvSpPr>
          <p:cNvPr id="10244" name="Rectangle 5"/>
          <p:cNvSpPr/>
          <p:nvPr/>
        </p:nvSpPr>
        <p:spPr>
          <a:xfrm>
            <a:off x="1615440" y="3978275"/>
            <a:ext cx="8467090" cy="1198880"/>
          </a:xfrm>
          <a:prstGeom prst="rect">
            <a:avLst/>
          </a:prstGeom>
          <a:noFill/>
          <a:ln w="9525">
            <a:noFill/>
          </a:ln>
        </p:spPr>
        <p:txBody>
          <a:bodyPr wrap="square">
            <a:spAutoFit/>
          </a:bodyPr>
          <a:p>
            <a:pPr>
              <a:lnSpc>
                <a:spcPct val="150000"/>
              </a:lnSpc>
            </a:pPr>
            <a:r>
              <a:rPr lang="en-US" altLang="zh-CN" sz="2400" b="1" dirty="0">
                <a:solidFill>
                  <a:srgbClr val="FF0000"/>
                </a:solidFill>
                <a:latin typeface="Arial" panose="020B0604020202020204" pitchFamily="34" charset="0"/>
              </a:rPr>
              <a:t>      </a:t>
            </a:r>
            <a:r>
              <a:rPr lang="zh-CN" altLang="en-US" sz="2400" b="1" dirty="0">
                <a:solidFill>
                  <a:srgbClr val="FF0000"/>
                </a:solidFill>
                <a:latin typeface="宋体" panose="02010600030101010101" pitchFamily="2" charset="-122"/>
                <a:ea typeface="宋体" panose="02010600030101010101" pitchFamily="2" charset="-122"/>
              </a:rPr>
              <a:t>根据医保政策：</a:t>
            </a:r>
            <a:r>
              <a:rPr lang="zh-CN" altLang="en-US" sz="2400" b="1" u="sng" dirty="0">
                <a:solidFill>
                  <a:srgbClr val="FF0000"/>
                </a:solidFill>
                <a:latin typeface="宋体" panose="02010600030101010101" pitchFamily="2" charset="-122"/>
                <a:ea typeface="宋体" panose="02010600030101010101" pitchFamily="2" charset="-122"/>
              </a:rPr>
              <a:t>未经我院医生转诊，自行到其它医院就医的，发生的门诊医疗费用将由个人承担！</a:t>
            </a:r>
            <a:endParaRPr lang="zh-CN" altLang="en-US" sz="2400" b="1" u="sng"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1"/>
          <p:cNvSpPr/>
          <p:nvPr/>
        </p:nvSpPr>
        <p:spPr>
          <a:xfrm>
            <a:off x="2279650" y="1125538"/>
            <a:ext cx="7561263" cy="3415030"/>
          </a:xfrm>
          <a:prstGeom prst="rect">
            <a:avLst/>
          </a:prstGeom>
          <a:noFill/>
          <a:ln w="9525">
            <a:noFill/>
          </a:ln>
        </p:spPr>
        <p:txBody>
          <a:bodyPr>
            <a:spAutoFit/>
          </a:bodyPr>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en-US" altLang="zh-CN" b="1" dirty="0">
              <a:solidFill>
                <a:srgbClr val="000000"/>
              </a:solidFill>
              <a:latin typeface="Arial" panose="020B0604020202020204" pitchFamily="34" charset="0"/>
            </a:endParaRPr>
          </a:p>
          <a:p>
            <a:endParaRPr lang="zh-CN" altLang="en-US" b="1" dirty="0">
              <a:solidFill>
                <a:srgbClr val="000000"/>
              </a:solidFill>
              <a:latin typeface="Arial" panose="020B0604020202020204" pitchFamily="34" charset="0"/>
            </a:endParaRPr>
          </a:p>
        </p:txBody>
      </p:sp>
      <p:sp>
        <p:nvSpPr>
          <p:cNvPr id="10243" name="矩形 2"/>
          <p:cNvSpPr>
            <a:spLocks noChangeArrowheads="1"/>
          </p:cNvSpPr>
          <p:nvPr/>
        </p:nvSpPr>
        <p:spPr bwMode="auto">
          <a:xfrm>
            <a:off x="1955165" y="988060"/>
            <a:ext cx="8246745" cy="4882515"/>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门诊</a:t>
            </a:r>
            <a:r>
              <a:rPr kumimoji="0" lang="zh-CN" altLang="zh-CN" sz="28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待遇享受期</a:t>
            </a:r>
            <a:r>
              <a:rPr kumimoji="0" lang="zh-CN" alt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800"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R="0" lvl="0" algn="l" defTabSz="914400" rtl="0" fontAlgn="base">
              <a:lnSpc>
                <a:spcPts val="4040"/>
              </a:lnSpc>
              <a:spcBef>
                <a:spcPct val="0"/>
              </a:spcBef>
              <a:spcAft>
                <a:spcPct val="0"/>
              </a:spcAft>
              <a:buClrTx/>
              <a:buSzTx/>
              <a:buFont typeface="+mj-ea"/>
              <a:defRPr/>
            </a:pP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sz="200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根据市医保发[202</a:t>
            </a:r>
            <a:r>
              <a:rPr kumimoji="0" lang="en-US"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24</a:t>
            </a:r>
            <a:r>
              <a:rPr kumimoji="0" 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号文件规定</a:t>
            </a:r>
            <a:r>
              <a:rPr kumimoji="0" lang="zh-CN" altLang="en-US"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202</a:t>
            </a:r>
            <a:r>
              <a:rPr kumimoji="0" lang="en-US"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a:t>
            </a:r>
            <a:r>
              <a:rPr kumimoji="0" lang="en-US"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9</a:t>
            </a:r>
            <a:r>
              <a:rPr kumimoji="0" lang="zh-CN" altLang="en-US"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月入学的</a:t>
            </a:r>
            <a:r>
              <a:rPr kumimoji="0"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新生</a:t>
            </a:r>
            <a:r>
              <a:rPr kumimoji="0" 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及未缴纳上一年度大学生医保的在校学生</a:t>
            </a:r>
            <a:r>
              <a:rPr lang="zh-CN" altLang="en-US" sz="22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在学校规定的统一缴费期内缴纳</a:t>
            </a:r>
            <a:r>
              <a:rPr kumimoji="0" lang="en-US"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2023</a:t>
            </a:r>
            <a:r>
              <a:rPr kumimoji="0" lang="zh-CN" altLang="en-US"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a:t>
            </a:r>
            <a:r>
              <a:rPr kumimoji="0" lang="en-US"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2024</a:t>
            </a:r>
            <a:r>
              <a:rPr kumimoji="0" lang="zh-CN" altLang="en-US"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年度）大学生</a:t>
            </a:r>
            <a:r>
              <a:rPr kumimoji="0" alt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医保</a:t>
            </a:r>
            <a:r>
              <a:rPr kumimoji="0" 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费用，</a:t>
            </a:r>
            <a:r>
              <a:rPr altLang="zh-CN" sz="22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经税务和市医保中心两部门审核通过</a:t>
            </a:r>
            <a:r>
              <a:rPr lang="zh-CN" sz="22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后</a:t>
            </a:r>
            <a:r>
              <a:rPr kumimoji="0" lang="zh-CN" sz="220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altLang="zh-CN"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待遇享受期自</a:t>
            </a:r>
            <a:r>
              <a:rPr kumimoji="0" lang="en-US"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2023</a:t>
            </a:r>
            <a:r>
              <a:rPr kumimoji="0" lang="zh-CN" altLang="en-US"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年</a:t>
            </a:r>
            <a:r>
              <a:rPr kumimoji="0" lang="en-US" altLang="zh-CN"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9</a:t>
            </a:r>
            <a:r>
              <a:rPr kumimoji="0" lang="zh-CN" altLang="en-US"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月</a:t>
            </a:r>
            <a:r>
              <a:rPr kumimoji="0" lang="en-US" altLang="zh-CN"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日起至</a:t>
            </a:r>
            <a:r>
              <a:rPr kumimoji="0" lang="en-US" altLang="zh-CN"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2024</a:t>
            </a:r>
            <a:r>
              <a:rPr kumimoji="0" lang="zh-CN" altLang="en-US"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年</a:t>
            </a:r>
            <a:r>
              <a:rPr kumimoji="0" lang="en-US" altLang="zh-CN"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12</a:t>
            </a:r>
            <a:r>
              <a:rPr kumimoji="0" lang="zh-CN" altLang="en-US"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月</a:t>
            </a:r>
            <a:r>
              <a:rPr kumimoji="0" lang="en-US" altLang="zh-CN"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31</a:t>
            </a:r>
            <a:r>
              <a:rPr kumimoji="0" lang="zh-CN" altLang="en-US"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日</a:t>
            </a:r>
            <a:r>
              <a:rPr kumimoji="0" altLang="zh-CN" sz="220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。上一年度正常参保的老生，医保待遇享受期自2024年1月1日至2024年12月31日。</a:t>
            </a:r>
            <a:endParaRPr lang="zh-CN" altLang="en-US" sz="2000" noProof="0" dirty="0" smtClean="0">
              <a:ln>
                <a:noFill/>
              </a:ln>
              <a:effectLst/>
              <a:highlight>
                <a:srgbClr val="FFFF00"/>
              </a:highligh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fontAlgn="base">
              <a:lnSpc>
                <a:spcPts val="4040"/>
              </a:lnSpc>
              <a:spcBef>
                <a:spcPct val="0"/>
              </a:spcBef>
              <a:spcAft>
                <a:spcPct val="0"/>
              </a:spcAft>
              <a:buClrTx/>
              <a:buSzTx/>
              <a:buFont typeface="Arial" panose="020B0604020202020204" pitchFamily="34" charset="0"/>
              <a:buNone/>
              <a:defRPr/>
            </a:pPr>
            <a:r>
              <a:rPr lang="zh-CN" altLang="en-US" sz="2000" noProof="0" dirty="0" smtClean="0">
                <a:ln>
                  <a:noFill/>
                </a:ln>
                <a:effectLst/>
                <a:uLnTx/>
                <a:uFillTx/>
                <a:latin typeface="微软雅黑" panose="020B0503020204020204" charset="-122"/>
                <a:ea typeface="微软雅黑" panose="020B0503020204020204" charset="-122"/>
                <a:cs typeface="微软雅黑" panose="020B0503020204020204" charset="-122"/>
                <a:sym typeface="+mn-ea"/>
              </a:rPr>
              <a:t> </a:t>
            </a:r>
            <a:r>
              <a:rPr lang="en-US" altLang="zh-CN" sz="2000" noProof="0" dirty="0" smtClean="0">
                <a:ln>
                  <a:noFill/>
                </a:ln>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20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门诊医保待遇享受期内所产生的费用（</a:t>
            </a:r>
            <a:r>
              <a:rPr lang="zh-CN" altLang="en-US" sz="2200" noProof="0" dirty="0" smtClean="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在医保范围内</a:t>
            </a:r>
            <a:r>
              <a:rPr lang="zh-CN" altLang="en-US" sz="220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）医保报销70%，个人支付30%。一个</a:t>
            </a:r>
            <a:r>
              <a:rPr lang="zh-CN" altLang="en-US" sz="220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年度最高限额累计为500元。</a:t>
            </a:r>
            <a:endParaRPr lang="zh-CN" altLang="en-US" sz="220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01750" y="233680"/>
            <a:ext cx="9998075" cy="675005"/>
          </a:xfrm>
        </p:spPr>
        <p:txBody>
          <a:bodyPr>
            <a:normAutofit fontScale="90000"/>
          </a:bodyPr>
          <a:p>
            <a:r>
              <a:rPr lang="en-US" altLang="zh-CN" sz="3110">
                <a:solidFill>
                  <a:srgbClr val="000000"/>
                </a:solidFill>
                <a:latin typeface="宋体" panose="02010600030101010101" pitchFamily="2" charset="-122"/>
                <a:ea typeface="宋体" panose="02010600030101010101" pitchFamily="2" charset="-122"/>
                <a:sym typeface="+mn-ea"/>
              </a:rPr>
              <a:t>2</a:t>
            </a:r>
            <a:r>
              <a:rPr sz="3110">
                <a:solidFill>
                  <a:srgbClr val="000000"/>
                </a:solidFill>
                <a:latin typeface="宋体" panose="02010600030101010101" pitchFamily="2" charset="-122"/>
                <a:ea typeface="宋体" panose="02010600030101010101" pitchFamily="2" charset="-122"/>
                <a:sym typeface="+mn-ea"/>
              </a:rPr>
              <a:t>、门诊慢性病</a:t>
            </a:r>
            <a:br>
              <a:rPr>
                <a:solidFill>
                  <a:srgbClr val="000000"/>
                </a:solidFill>
                <a:latin typeface="宋体" panose="02010600030101010101" pitchFamily="2" charset="-122"/>
                <a:ea typeface="宋体" panose="02010600030101010101" pitchFamily="2" charset="-122"/>
                <a:sym typeface="+mn-ea"/>
              </a:rPr>
            </a:br>
            <a:br>
              <a:rPr lang="zh-CN" altLang="en-US" b="1" dirty="0">
                <a:solidFill>
                  <a:srgbClr val="000000"/>
                </a:solidFill>
                <a:latin typeface="宋体" panose="02010600030101010101" pitchFamily="2" charset="-122"/>
                <a:ea typeface="宋体" panose="02010600030101010101" pitchFamily="2" charset="-122"/>
              </a:rPr>
            </a:br>
            <a:r>
              <a:rPr b="0" spc="0" noProof="0" smtClean="0">
                <a:ln>
                  <a:noFill/>
                </a:ln>
                <a:solidFill>
                  <a:srgbClr val="000000"/>
                </a:solidFill>
                <a:effectLst/>
                <a:uLnTx/>
                <a:latin typeface="+mn-lt"/>
                <a:ea typeface="+mn-ea"/>
                <a:cs typeface="+mn-cs"/>
                <a:sym typeface="+mn-ea"/>
              </a:rPr>
              <a:t>病种</a:t>
            </a:r>
            <a:r>
              <a:rPr b="0" spc="0" noProof="0" smtClean="0">
                <a:ln>
                  <a:noFill/>
                </a:ln>
                <a:solidFill>
                  <a:srgbClr val="000000"/>
                </a:solidFill>
                <a:effectLst/>
                <a:uLnTx/>
                <a:latin typeface="宋体" panose="02010600030101010101" pitchFamily="2" charset="-122"/>
                <a:ea typeface="+mn-ea"/>
                <a:cs typeface="+mn-cs"/>
                <a:sym typeface="+mn-ea"/>
              </a:rPr>
              <a:t>分类</a:t>
            </a:r>
            <a:r>
              <a:rPr b="0" spc="0" noProof="0" smtClean="0">
                <a:ln>
                  <a:noFill/>
                </a:ln>
                <a:solidFill>
                  <a:srgbClr val="000000"/>
                </a:solidFill>
                <a:effectLst/>
                <a:uLnTx/>
                <a:latin typeface="+mn-lt"/>
                <a:ea typeface="+mn-ea"/>
                <a:cs typeface="+mn-cs"/>
                <a:sym typeface="+mn-ea"/>
              </a:rPr>
              <a:t>及补偿</a:t>
            </a:r>
            <a:r>
              <a:rPr b="0" spc="0" noProof="0" smtClean="0">
                <a:ln>
                  <a:noFill/>
                </a:ln>
                <a:solidFill>
                  <a:srgbClr val="000000"/>
                </a:solidFill>
                <a:effectLst/>
                <a:uLnTx/>
                <a:latin typeface="宋体" panose="02010600030101010101" pitchFamily="2" charset="-122"/>
                <a:ea typeface="+mn-ea"/>
                <a:cs typeface="+mn-cs"/>
                <a:sym typeface="+mn-ea"/>
              </a:rPr>
              <a:t>：</a:t>
            </a:r>
            <a:br>
              <a:rPr b="0" spc="0" noProof="0" smtClean="0">
                <a:ln>
                  <a:noFill/>
                </a:ln>
                <a:solidFill>
                  <a:srgbClr val="000000"/>
                </a:solidFill>
                <a:effectLst/>
                <a:uLnTx/>
                <a:latin typeface="宋体" panose="02010600030101010101" pitchFamily="2" charset="-122"/>
                <a:ea typeface="+mn-ea"/>
                <a:cs typeface="+mn-cs"/>
                <a:sym typeface="+mn-ea"/>
              </a:rPr>
            </a:br>
            <a:br>
              <a:rPr kumimoji="0" lang="en-US" altLang="zh-CN" b="0" i="0" u="none" strike="noStrike" kern="1200" cap="none" spc="0" normalizeH="0" baseline="0" noProof="0" dirty="0" smtClean="0">
                <a:ln>
                  <a:noFill/>
                </a:ln>
                <a:solidFill>
                  <a:srgbClr val="000000"/>
                </a:solidFill>
                <a:effectLst/>
                <a:uLnTx/>
                <a:uFillTx/>
                <a:latin typeface="宋体" panose="02010600030101010101" pitchFamily="2" charset="-122"/>
                <a:ea typeface="+mn-ea"/>
                <a:cs typeface="+mn-cs"/>
              </a:rPr>
            </a:br>
            <a:endParaRPr lang="zh-CN" altLang="en-US"/>
          </a:p>
        </p:txBody>
      </p:sp>
      <p:pic>
        <p:nvPicPr>
          <p:cNvPr id="10" name="内容占位符 9"/>
          <p:cNvPicPr>
            <a:picLocks noChangeAspect="1"/>
          </p:cNvPicPr>
          <p:nvPr>
            <p:ph idx="1"/>
            <p:custDataLst>
              <p:tags r:id="rId1"/>
            </p:custDataLst>
          </p:nvPr>
        </p:nvPicPr>
        <p:blipFill>
          <a:blip r:embed="rId2"/>
          <a:stretch>
            <a:fillRect/>
          </a:stretch>
        </p:blipFill>
        <p:spPr>
          <a:xfrm>
            <a:off x="3524885" y="723900"/>
            <a:ext cx="6023610" cy="579755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5.xml><?xml version="1.0" encoding="utf-8"?>
<p:tagLst xmlns:p="http://schemas.openxmlformats.org/presentationml/2006/main">
  <p:tag name="KSO_WM_TEMPLATE_CATEGORY" val="custom"/>
  <p:tag name="KSO_WM_TEMPLATE_INDEX" val="20186579"/>
  <p:tag name="KSO_WM_TAG_VERSION" val="1.0"/>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8"/>
  <p:tag name="KSO_WM_UNIT_SHOW_EDIT_AREA_INDICATION" val="0"/>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COMMONDATA" val="eyJoZGlkIjoiYTU3M2JlMzhjOTE5NjkyZjFhMzBlMzhiZjBjMzBkMWEifQ=="/>
  <p:tag name="KSO_WPP_MARK_KEY" val="96589a1a-bb4f-4c97-b0b0-0f499a908a9a"/>
  <p:tag name="commondata" val="eyJoZGlkIjoiZjdmNGI2YzQ3ZDNiMTBmNTZmMzM1NmRlNDBiZWRiM2Eif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SUBTYPE" val="h"/>
  <p:tag name="KSO_WM_SLIDE_BACKGROUND_TYPE" val="frame"/>
  <p:tag name="KSO_WM_SLIDE_BK_DARK_LIGHT"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SUBTYPE" val="h"/>
  <p:tag name="KSO_WM_SLIDE_BACKGROUND_TYPE" val="frame"/>
  <p:tag name="KSO_WM_SLIDE_BK_DARK_LIGHT"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fontScheme name="渐变、商务风、小清新、">
      <a:majorFont>
        <a:latin typeface="Arial"/>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2996</Words>
  <Application>WPS 演示</Application>
  <PresentationFormat>自定义</PresentationFormat>
  <Paragraphs>154</Paragraphs>
  <Slides>27</Slides>
  <Notes>32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vt:lpstr>
      <vt:lpstr>宋体</vt:lpstr>
      <vt:lpstr>Wingdings</vt:lpstr>
      <vt:lpstr>微软雅黑</vt:lpstr>
      <vt:lpstr>汉仪旗黑-85S</vt:lpstr>
      <vt:lpstr>黑体</vt:lpstr>
      <vt:lpstr>Arial Unicode MS</vt:lpstr>
      <vt:lpstr>Calibri</vt:lpstr>
      <vt:lpstr>Office 主题​​</vt:lpstr>
      <vt:lpstr>PowerPoint 演示文稿</vt:lpstr>
      <vt:lpstr>PowerPoint 演示文稿</vt:lpstr>
      <vt:lpstr>      一、门诊待遇                   1、门诊统筹           2、门诊慢性病           3、门诊特殊病              4、门诊紧急抢救</vt:lpstr>
      <vt:lpstr>1、门诊统筹就医</vt:lpstr>
      <vt:lpstr>  温馨提示：</vt:lpstr>
      <vt:lpstr>PowerPoint 演示文稿</vt:lpstr>
      <vt:lpstr> 本市门诊转诊</vt:lpstr>
      <vt:lpstr>PowerPoint 演示文稿</vt:lpstr>
      <vt:lpstr>2、门诊慢性病  病种分类及补偿：  </vt:lpstr>
      <vt:lpstr>PowerPoint 演示文稿</vt:lpstr>
      <vt:lpstr>PowerPoint 演示文稿</vt:lpstr>
      <vt:lpstr>PowerPoint 演示文稿</vt:lpstr>
      <vt:lpstr>3、门诊特殊病</vt:lpstr>
      <vt:lpstr>门诊紧急抢救</vt:lpstr>
      <vt:lpstr>    二、住院就医</vt:lpstr>
      <vt:lpstr>PowerPoint 演示文稿</vt:lpstr>
      <vt:lpstr>住院报销待遇</vt:lpstr>
      <vt:lpstr>异地住院就医（寒暑假、实习期间、休学期间）</vt:lpstr>
      <vt:lpstr>因特殊情况未使用医保住院报销所需资料：</vt:lpstr>
      <vt:lpstr>三、大病补助</vt:lpstr>
      <vt:lpstr>大病保险待遇</vt:lpstr>
      <vt:lpstr>PowerPoint 演示文稿</vt:lpstr>
      <vt:lpstr>     四、医保缴费</vt:lpstr>
      <vt:lpstr> 四、医保缴费        请在通知规定的集中缴费期按时足额缴纳大学生医保费。 注意事项：    根据政策每人当年只能参加一种国家实施的基本医疗保险险种，不得重复参保及重复享受待遇。鼓励大学生原则上在学籍地参保。缴纳医保费前，务必与家长提前沟通协商后再确定缴费，切记不能同时在学校和家里重复参保缴费。大学生医保只能通过学校统一缴纳，不可自行手机或银行缴纳。</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社保费代收客户端 操作简介</dc:title>
  <dc:creator>ZZ</dc:creator>
  <cp:lastModifiedBy>QQQ</cp:lastModifiedBy>
  <cp:revision>370</cp:revision>
  <dcterms:created xsi:type="dcterms:W3CDTF">2019-11-27T11:50:00Z</dcterms:created>
  <dcterms:modified xsi:type="dcterms:W3CDTF">2023-12-13T08:34:47Z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2052-12.1.0.15946</vt:lpwstr>
  </property>
  <property fmtid="{D5CDD505-2E9C-101B-9397-08002B2CF9AE}" pid="3" name="ICV">
    <vt:lpwstr>2FE2D50F72B84F40B4AA81DEAC9827B3_13</vt:lpwstr>
  </property>
</Properties>
</file>